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6" r:id="rId1"/>
  </p:sldMasterIdLst>
  <p:notesMasterIdLst>
    <p:notesMasterId r:id="rId13"/>
  </p:notesMasterIdLst>
  <p:sldIdLst>
    <p:sldId id="414" r:id="rId2"/>
    <p:sldId id="429" r:id="rId3"/>
    <p:sldId id="452" r:id="rId4"/>
    <p:sldId id="441" r:id="rId5"/>
    <p:sldId id="447" r:id="rId6"/>
    <p:sldId id="444" r:id="rId7"/>
    <p:sldId id="448" r:id="rId8"/>
    <p:sldId id="449" r:id="rId9"/>
    <p:sldId id="450" r:id="rId10"/>
    <p:sldId id="446" r:id="rId11"/>
    <p:sldId id="45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1F12"/>
    <a:srgbClr val="ECC33A"/>
    <a:srgbClr val="60E77B"/>
    <a:srgbClr val="EB3A3A"/>
    <a:srgbClr val="4949E7"/>
    <a:srgbClr val="5EB2FB"/>
    <a:srgbClr val="94CCFC"/>
    <a:srgbClr val="D1D5D8"/>
    <a:srgbClr val="DADBDD"/>
    <a:srgbClr val="7F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Estilo Escuro 2 - Destaque 3/Destaque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B9631B5-78F2-41C9-869B-9F39066F8104}" styleName="Estilo Médio 3 - Destaque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46F890A9-2807-4EBB-B81D-B2AA78EC7F39}" styleName="Estilo Escuro 2 - Destaque 5/Destaqu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C4B1156A-380E-4F78-BDF5-A606A8083BF9}" styleName="Estilo Médio 4 - Destaqu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E171933-4619-4E11-9A3F-F7608DF75F80}" styleName="Estilo Médio 1 - Destaqu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D083AE6-46FA-4A59-8FB0-9F97EB10719F}" styleName="Estilo Claro 3 - Destaqu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27102A9-8310-4765-A935-A1911B00CA55}" styleName="Estilo Claro 1 - Destaque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63" autoAdjust="0"/>
    <p:restoredTop sz="67920" autoAdjust="0"/>
  </p:normalViewPr>
  <p:slideViewPr>
    <p:cSldViewPr snapToGrid="0">
      <p:cViewPr varScale="1">
        <p:scale>
          <a:sx n="80" d="100"/>
          <a:sy n="80" d="100"/>
        </p:scale>
        <p:origin x="23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97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80D2C-6AA0-4E38-BC08-37EAF5AF71DA}" type="datetimeFigureOut">
              <a:rPr lang="en-US" smtClean="0"/>
              <a:t>6/29/2021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177EEF-975E-4741-8655-A0AE240BEA6C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29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9269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1398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125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4105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0463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6537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557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0039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3759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7646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77EEF-975E-4741-8655-A0AE240BEA6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787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6/29/2021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6/29/2021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6/29/2021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6/29/2021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6/29/2021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6/29/2021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6/29/2021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273" y="786383"/>
            <a:ext cx="2772593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6272" y="3043050"/>
            <a:ext cx="2772594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86270" y="6446520"/>
            <a:ext cx="2772596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6/29/2021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108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 userDrawn="1"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6/29/2021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 userDrawn="1"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BBE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9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6/29/2021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1460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6/29/2021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6/29/2021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6/29/2021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51" r:id="rId9"/>
    <p:sldLayoutId id="2147483735" r:id="rId10"/>
    <p:sldLayoutId id="2147483750" r:id="rId11"/>
    <p:sldLayoutId id="2147483736" r:id="rId12"/>
    <p:sldLayoutId id="2147483737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1.png"/><Relationship Id="rId5" Type="http://schemas.openxmlformats.org/officeDocument/2006/relationships/image" Target="../media/image7.png"/><Relationship Id="rId10" Type="http://schemas.openxmlformats.org/officeDocument/2006/relationships/image" Target="../media/image10.sv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.png"/><Relationship Id="rId5" Type="http://schemas.openxmlformats.org/officeDocument/2006/relationships/image" Target="../media/image4.png"/><Relationship Id="rId10" Type="http://schemas.openxmlformats.org/officeDocument/2006/relationships/image" Target="../media/image15.png"/><Relationship Id="rId4" Type="http://schemas.openxmlformats.org/officeDocument/2006/relationships/image" Target="../media/image3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0.jp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4.png"/><Relationship Id="rId10" Type="http://schemas.openxmlformats.org/officeDocument/2006/relationships/image" Target="../media/image1.png"/><Relationship Id="rId4" Type="http://schemas.openxmlformats.org/officeDocument/2006/relationships/image" Target="../media/image3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1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0.jp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0.jp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3DFCC6F-F9D0-491E-95FC-A38A9B4963A8}"/>
              </a:ext>
            </a:extLst>
          </p:cNvPr>
          <p:cNvCxnSpPr/>
          <p:nvPr/>
        </p:nvCxnSpPr>
        <p:spPr>
          <a:xfrm>
            <a:off x="3438144" y="4480687"/>
            <a:ext cx="7687056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Agrupar 9">
            <a:extLst>
              <a:ext uri="{FF2B5EF4-FFF2-40B4-BE49-F238E27FC236}">
                <a16:creationId xmlns:a16="http://schemas.microsoft.com/office/drawing/2014/main" id="{B8314011-D0A0-4F11-A989-D18F2D3385A6}"/>
              </a:ext>
            </a:extLst>
          </p:cNvPr>
          <p:cNvGrpSpPr>
            <a:grpSpLocks noChangeAspect="1"/>
          </p:cNvGrpSpPr>
          <p:nvPr/>
        </p:nvGrpSpPr>
        <p:grpSpPr>
          <a:xfrm>
            <a:off x="8160431" y="249588"/>
            <a:ext cx="3662875" cy="734858"/>
            <a:chOff x="6404748" y="0"/>
            <a:chExt cx="5635191" cy="1130551"/>
          </a:xfrm>
        </p:grpSpPr>
        <p:pic>
          <p:nvPicPr>
            <p:cNvPr id="16" name="Picture 27">
              <a:extLst>
                <a:ext uri="{FF2B5EF4-FFF2-40B4-BE49-F238E27FC236}">
                  <a16:creationId xmlns:a16="http://schemas.microsoft.com/office/drawing/2014/main" id="{12E66968-18DE-48C2-B1DE-E81A27BD2C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703343" y="0"/>
              <a:ext cx="2336596" cy="1130551"/>
            </a:xfrm>
            <a:prstGeom prst="rect">
              <a:avLst/>
            </a:prstGeom>
          </p:spPr>
        </p:pic>
        <p:pic>
          <p:nvPicPr>
            <p:cNvPr id="18" name="Imagem 17">
              <a:extLst>
                <a:ext uri="{FF2B5EF4-FFF2-40B4-BE49-F238E27FC236}">
                  <a16:creationId xmlns:a16="http://schemas.microsoft.com/office/drawing/2014/main" id="{F5588028-EBA6-44A5-AFC4-A7CAA576FC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04748" y="160486"/>
              <a:ext cx="3298595" cy="875100"/>
            </a:xfrm>
            <a:prstGeom prst="rect">
              <a:avLst/>
            </a:prstGeom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E3856FA9-A04E-4C35-9EB7-332542C846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3995" y="0"/>
            <a:ext cx="4299615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F94B842-DBC8-48D8-BE14-4164A48ED0A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1020954" y="5659214"/>
            <a:ext cx="608827" cy="7268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D30A2BF-6F7D-4AC6-9BE3-89091B46375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</a:blip>
          <a:srcRect l="22917"/>
          <a:stretch/>
        </p:blipFill>
        <p:spPr>
          <a:xfrm>
            <a:off x="1777822" y="5710349"/>
            <a:ext cx="2127910" cy="733201"/>
          </a:xfrm>
          <a:prstGeom prst="rect">
            <a:avLst/>
          </a:prstGeom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43EADE80-B13B-4097-998F-C3C28B9D5CFD}"/>
              </a:ext>
            </a:extLst>
          </p:cNvPr>
          <p:cNvSpPr txBox="1"/>
          <p:nvPr/>
        </p:nvSpPr>
        <p:spPr>
          <a:xfrm>
            <a:off x="5026840" y="4469035"/>
            <a:ext cx="6116320" cy="543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10 de maio de 2021</a:t>
            </a:r>
            <a:endParaRPr lang="en-US" sz="2000" i="1" spc="-5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F225966-2751-4560-B25A-06CD492D527C}"/>
              </a:ext>
            </a:extLst>
          </p:cNvPr>
          <p:cNvSpPr/>
          <p:nvPr/>
        </p:nvSpPr>
        <p:spPr>
          <a:xfrm>
            <a:off x="690955" y="781050"/>
            <a:ext cx="3564665" cy="4463714"/>
          </a:xfrm>
          <a:prstGeom prst="rect">
            <a:avLst/>
          </a:prstGeom>
          <a:solidFill>
            <a:schemeClr val="bg1">
              <a:lumMod val="95000"/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B61ECB3-6E2F-42E3-B20C-422A500CBA47}"/>
              </a:ext>
            </a:extLst>
          </p:cNvPr>
          <p:cNvCxnSpPr/>
          <p:nvPr/>
        </p:nvCxnSpPr>
        <p:spPr>
          <a:xfrm>
            <a:off x="1490472" y="4480687"/>
            <a:ext cx="1947672" cy="0"/>
          </a:xfrm>
          <a:prstGeom prst="line">
            <a:avLst/>
          </a:prstGeom>
          <a:ln w="31750" cmpd="sng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>
            <a:extLst>
              <a:ext uri="{FF2B5EF4-FFF2-40B4-BE49-F238E27FC236}">
                <a16:creationId xmlns:a16="http://schemas.microsoft.com/office/drawing/2014/main" id="{A181A277-1BD1-4907-9EB2-EEE4A43F35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9908" y="1247763"/>
            <a:ext cx="6584004" cy="322127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en-US" sz="3200" dirty="0">
                <a:latin typeface="Arial Nova" panose="020B0504020202020204" pitchFamily="34" charset="0"/>
              </a:rPr>
              <a:t/>
            </a:r>
            <a:br>
              <a:rPr lang="en-US" sz="3200" dirty="0">
                <a:latin typeface="Arial Nova" panose="020B0504020202020204" pitchFamily="34" charset="0"/>
              </a:rPr>
            </a:br>
            <a:r>
              <a:rPr lang="en-GB" sz="3600" b="1" dirty="0">
                <a:solidFill>
                  <a:srgbClr val="00642A"/>
                </a:solidFill>
                <a:latin typeface="Arial Nova" panose="020B0504020202020204" pitchFamily="34" charset="0"/>
              </a:rPr>
              <a:t> </a:t>
            </a:r>
            <a:br>
              <a:rPr lang="en-GB" sz="3600" b="1" dirty="0">
                <a:solidFill>
                  <a:srgbClr val="00642A"/>
                </a:solidFill>
                <a:latin typeface="Arial Nova" panose="020B0504020202020204" pitchFamily="34" charset="0"/>
              </a:rPr>
            </a:br>
            <a:r>
              <a:rPr lang="en-GB" sz="3600" b="1" dirty="0" err="1">
                <a:solidFill>
                  <a:srgbClr val="00642A"/>
                </a:solidFill>
                <a:latin typeface="Arial Nova" panose="020B0504020202020204" pitchFamily="34" charset="0"/>
              </a:rPr>
              <a:t>Componente</a:t>
            </a:r>
            <a:r>
              <a:rPr lang="en-GB" sz="3600" b="1" dirty="0">
                <a:solidFill>
                  <a:srgbClr val="00642A"/>
                </a:solidFill>
                <a:latin typeface="Arial Nova" panose="020B0504020202020204" pitchFamily="34" charset="0"/>
              </a:rPr>
              <a:t> da Bioeconomia </a:t>
            </a:r>
            <a:r>
              <a:rPr lang="en-GB" sz="3600" b="1" dirty="0" err="1">
                <a:solidFill>
                  <a:srgbClr val="00642A"/>
                </a:solidFill>
                <a:latin typeface="Arial Nova" panose="020B0504020202020204" pitchFamily="34" charset="0"/>
              </a:rPr>
              <a:t>Sustentável</a:t>
            </a:r>
            <a:endParaRPr lang="en-US" sz="3100" b="1" dirty="0">
              <a:solidFill>
                <a:srgbClr val="E84134"/>
              </a:solidFill>
              <a:latin typeface="Arial Nova" panose="020B0504020202020204" pitchFamily="34" charset="0"/>
            </a:endParaRPr>
          </a:p>
        </p:txBody>
      </p:sp>
      <p:sp>
        <p:nvSpPr>
          <p:cNvPr id="13" name="CaixaDeTexto 16">
            <a:extLst>
              <a:ext uri="{FF2B5EF4-FFF2-40B4-BE49-F238E27FC236}">
                <a16:creationId xmlns:a16="http://schemas.microsoft.com/office/drawing/2014/main" id="{FBFBFAA8-0B6B-469D-9439-E0623B36F715}"/>
              </a:ext>
            </a:extLst>
          </p:cNvPr>
          <p:cNvSpPr txBox="1"/>
          <p:nvPr/>
        </p:nvSpPr>
        <p:spPr>
          <a:xfrm>
            <a:off x="1559843" y="3916539"/>
            <a:ext cx="1674569" cy="543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Marisa Silva</a:t>
            </a:r>
            <a:endParaRPr lang="en-US" sz="2000" i="1" spc="-5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AAFCCE3D-D573-4FD7-A0CA-CE57C12A6749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33501" y="2466541"/>
            <a:ext cx="1061613" cy="1092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08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reening The Economies – Transitioning To More Sustainable And Socially  Just Societies - Youth@Work Partnership">
            <a:extLst>
              <a:ext uri="{FF2B5EF4-FFF2-40B4-BE49-F238E27FC236}">
                <a16:creationId xmlns:a16="http://schemas.microsoft.com/office/drawing/2014/main" id="{48348682-A9A9-4171-B3D7-BC28007EB8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96" r="2597" b="7683"/>
          <a:stretch/>
        </p:blipFill>
        <p:spPr bwMode="auto">
          <a:xfrm>
            <a:off x="0" y="0"/>
            <a:ext cx="38491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9B93B4A-DE92-4DF3-B2FC-6C3E2C21BABD}"/>
              </a:ext>
            </a:extLst>
          </p:cNvPr>
          <p:cNvSpPr/>
          <p:nvPr/>
        </p:nvSpPr>
        <p:spPr>
          <a:xfrm>
            <a:off x="4298060" y="1672352"/>
            <a:ext cx="7609084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" i="1" dirty="0">
                <a:solidFill>
                  <a:srgbClr val="00481F"/>
                </a:solidFill>
              </a:rPr>
              <a:t>“This pandemic has opened our eyes to two striking realities. </a:t>
            </a:r>
          </a:p>
          <a:p>
            <a:endParaRPr lang="en-US" sz="1900" i="1" dirty="0">
              <a:solidFill>
                <a:srgbClr val="00481F"/>
              </a:solidFill>
            </a:endParaRPr>
          </a:p>
          <a:p>
            <a:r>
              <a:rPr lang="en-US" sz="1900" i="1" dirty="0">
                <a:solidFill>
                  <a:srgbClr val="00481F"/>
                </a:solidFill>
              </a:rPr>
              <a:t>We </a:t>
            </a:r>
            <a:r>
              <a:rPr lang="en-US" sz="1900" i="1" dirty="0" err="1">
                <a:solidFill>
                  <a:srgbClr val="00481F"/>
                </a:solidFill>
              </a:rPr>
              <a:t>realise</a:t>
            </a:r>
            <a:r>
              <a:rPr lang="en-US" sz="1900" i="1" dirty="0">
                <a:solidFill>
                  <a:srgbClr val="00481F"/>
                </a:solidFill>
              </a:rPr>
              <a:t> that we need more investment to deepen our understanding about human-environment interactions. We acknowledge the potentially devastating repercussions of climate change and ecosystem disturbances. They can hit very hard our societies and economies.</a:t>
            </a:r>
          </a:p>
          <a:p>
            <a:endParaRPr lang="en-US" sz="1900" i="1" dirty="0">
              <a:solidFill>
                <a:srgbClr val="00481F"/>
              </a:solidFill>
            </a:endParaRPr>
          </a:p>
          <a:p>
            <a:r>
              <a:rPr lang="en-US" sz="1900" b="1" i="1" dirty="0">
                <a:solidFill>
                  <a:srgbClr val="00481F"/>
                </a:solidFill>
              </a:rPr>
              <a:t>A sustainable bioeconomy is in itself a paradigm shift that should </a:t>
            </a:r>
            <a:r>
              <a:rPr lang="en-US" sz="1900" b="1" i="1" dirty="0" err="1">
                <a:solidFill>
                  <a:srgbClr val="00481F"/>
                </a:solidFill>
              </a:rPr>
              <a:t>favour</a:t>
            </a:r>
            <a:r>
              <a:rPr lang="en-US" sz="1900" b="1" i="1" dirty="0">
                <a:solidFill>
                  <a:srgbClr val="00481F"/>
                </a:solidFill>
              </a:rPr>
              <a:t> a just transition for people in the economy of the future.”</a:t>
            </a:r>
          </a:p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9D5D58F-9DF7-4A2B-ABCA-108E41182367}"/>
              </a:ext>
            </a:extLst>
          </p:cNvPr>
          <p:cNvSpPr/>
          <p:nvPr/>
        </p:nvSpPr>
        <p:spPr>
          <a:xfrm>
            <a:off x="6179943" y="4758454"/>
            <a:ext cx="59263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000" i="1" spc="-5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Mariya</a:t>
            </a: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Gabriel, </a:t>
            </a:r>
            <a:r>
              <a:rPr lang="pt-PT" sz="2000" i="1" spc="-5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Commissioner</a:t>
            </a: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for </a:t>
            </a:r>
            <a:r>
              <a:rPr lang="pt-PT" sz="2000" i="1" spc="-5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Innovation</a:t>
            </a: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Research, </a:t>
            </a:r>
            <a:r>
              <a:rPr lang="pt-PT" sz="2000" i="1" spc="-5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Culture</a:t>
            </a: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</a:t>
            </a:r>
            <a:r>
              <a:rPr lang="pt-PT" sz="2000" i="1" spc="-5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Education</a:t>
            </a: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</a:t>
            </a:r>
            <a:r>
              <a:rPr lang="pt-PT" sz="2000" i="1" spc="-5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European</a:t>
            </a: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pt-PT" sz="2000" i="1" spc="-5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Commission</a:t>
            </a:r>
            <a:endParaRPr lang="pt-PT" sz="2000" i="1" spc="-5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A564547-E6E9-46AE-848A-02D17F89F8DA}"/>
              </a:ext>
            </a:extLst>
          </p:cNvPr>
          <p:cNvCxnSpPr/>
          <p:nvPr/>
        </p:nvCxnSpPr>
        <p:spPr>
          <a:xfrm>
            <a:off x="1490472" y="4480687"/>
            <a:ext cx="1947672" cy="0"/>
          </a:xfrm>
          <a:prstGeom prst="line">
            <a:avLst/>
          </a:prstGeom>
          <a:ln w="31750" cmpd="sng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4E3C3C41-60FB-44E4-91B4-7E89D9063A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6400" y="92646"/>
            <a:ext cx="1625600" cy="78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17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33667634-BBED-4EE4-B3FC-6787280CF8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3995" y="-12700"/>
            <a:ext cx="2432541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68872"/>
            <a:ext cx="86025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dirty="0">
                <a:solidFill>
                  <a:srgbClr val="00642A"/>
                </a:solidFill>
                <a:latin typeface="Arial Nova" panose="020B0504020202020204" pitchFamily="34" charset="0"/>
              </a:rPr>
              <a:t>Bioeconomia Sustentável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842811" y="980623"/>
            <a:ext cx="93491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bioeconomia, como catalisador da mudança sistémica, aborda os aspetos económicos, sociais e ambientais do Green </a:t>
            </a:r>
            <a:r>
              <a:rPr lang="pt-PT" sz="2000" i="1" spc="-5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Deal</a:t>
            </a: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apostando em novas formas de produção e consumo de recursos, respeitando os limites do planeta</a:t>
            </a:r>
            <a:endParaRPr lang="en-US" sz="2000" i="1" spc="-5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2DFFF97-86FD-40E8-A133-662D15CF2EBB}"/>
              </a:ext>
            </a:extLst>
          </p:cNvPr>
          <p:cNvCxnSpPr>
            <a:cxnSpLocks/>
          </p:cNvCxnSpPr>
          <p:nvPr/>
        </p:nvCxnSpPr>
        <p:spPr>
          <a:xfrm>
            <a:off x="2930156" y="2011847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51512" y="329783"/>
            <a:ext cx="233703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pt-PT" sz="2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Transição para a Bioeconomia Sustentável </a:t>
            </a:r>
          </a:p>
        </p:txBody>
      </p:sp>
      <p:sp>
        <p:nvSpPr>
          <p:cNvPr id="23" name="Rectangle 1">
            <a:extLst>
              <a:ext uri="{FF2B5EF4-FFF2-40B4-BE49-F238E27FC236}">
                <a16:creationId xmlns:a16="http://schemas.microsoft.com/office/drawing/2014/main" id="{4A9098B6-1E18-428A-9F38-D23C2E3D2EA7}"/>
              </a:ext>
            </a:extLst>
          </p:cNvPr>
          <p:cNvSpPr/>
          <p:nvPr/>
        </p:nvSpPr>
        <p:spPr>
          <a:xfrm>
            <a:off x="2852536" y="2149019"/>
            <a:ext cx="8943252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t-PT" b="1" dirty="0">
                <a:solidFill>
                  <a:srgbClr val="09374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Recursos naturais renováveis </a:t>
            </a:r>
            <a:r>
              <a:rPr lang="pt-PT" dirty="0">
                <a:solidFill>
                  <a:srgbClr val="09374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- a singularidade e características dos recursos biológicos torna-os atrativos para se tornarem a base de alguns setores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endParaRPr lang="pt-PT" sz="500" dirty="0">
              <a:solidFill>
                <a:srgbClr val="09374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t-PT" b="1" dirty="0">
                <a:solidFill>
                  <a:srgbClr val="09374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Contribui para uma economia de baixo carbono </a:t>
            </a:r>
            <a:r>
              <a:rPr lang="pt-PT" dirty="0">
                <a:solidFill>
                  <a:srgbClr val="09374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– bioeconomia contribui para a redução das emissões de GEE e da dependência de recursos fósseis 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endParaRPr lang="pt-PT" sz="400" dirty="0">
              <a:solidFill>
                <a:srgbClr val="093740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t-PT" b="1" dirty="0">
                <a:solidFill>
                  <a:srgbClr val="09374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Criação de Emprego </a:t>
            </a:r>
            <a:r>
              <a:rPr lang="pt-PT" dirty="0">
                <a:solidFill>
                  <a:srgbClr val="09374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–até 2030 poderão ser criados até 1 milhão de empregos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endParaRPr lang="pt-PT" sz="300" dirty="0">
              <a:solidFill>
                <a:srgbClr val="093740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endParaRPr lang="pt-PT" sz="300" dirty="0">
              <a:solidFill>
                <a:srgbClr val="093740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t-PT" b="1" dirty="0">
                <a:solidFill>
                  <a:srgbClr val="09374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Modernização, renovação e reforço do setor industrial </a:t>
            </a:r>
            <a:r>
              <a:rPr lang="pt-PT" dirty="0">
                <a:solidFill>
                  <a:srgbClr val="09374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– o desenvolvimento da inovação associada permitirá modernizar os setores primários e as indústrias; 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endParaRPr lang="pt-PT" sz="600" dirty="0">
              <a:solidFill>
                <a:srgbClr val="093740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t-PT" b="1" dirty="0">
                <a:solidFill>
                  <a:srgbClr val="09374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Recuperação dos ecossistemas e promoção da biodiversidade </a:t>
            </a:r>
            <a:r>
              <a:rPr lang="pt-PT" dirty="0">
                <a:solidFill>
                  <a:srgbClr val="09374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– a bioeconomia contribui para os ODS da Agenda 2030 e para recuperação dos ecossistemas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CF16A65-8CFE-4DF9-B928-97AD9F3D71ED}"/>
              </a:ext>
            </a:extLst>
          </p:cNvPr>
          <p:cNvCxnSpPr/>
          <p:nvPr/>
        </p:nvCxnSpPr>
        <p:spPr>
          <a:xfrm>
            <a:off x="440874" y="2011847"/>
            <a:ext cx="1947672" cy="0"/>
          </a:xfrm>
          <a:prstGeom prst="line">
            <a:avLst/>
          </a:prstGeom>
          <a:ln w="31750" cmpd="sng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8DCECCF-B0B9-4955-8F93-0E2EEC55B2A1}"/>
              </a:ext>
            </a:extLst>
          </p:cNvPr>
          <p:cNvCxnSpPr>
            <a:cxnSpLocks/>
          </p:cNvCxnSpPr>
          <p:nvPr/>
        </p:nvCxnSpPr>
        <p:spPr>
          <a:xfrm>
            <a:off x="2930156" y="2021018"/>
            <a:ext cx="8855908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67861" y="5865858"/>
            <a:ext cx="608827" cy="7268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C91EE48-BAE3-4260-8DA2-7B5A65123C8D}"/>
              </a:ext>
            </a:extLst>
          </p:cNvPr>
          <p:cNvSpPr/>
          <p:nvPr/>
        </p:nvSpPr>
        <p:spPr>
          <a:xfrm>
            <a:off x="440874" y="3536052"/>
            <a:ext cx="172790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solidFill>
                  <a:schemeClr val="bg1"/>
                </a:solidFill>
              </a:rPr>
              <a:t>1.000.000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4BB682-B01E-4B30-AB02-5D07577B67BF}"/>
              </a:ext>
            </a:extLst>
          </p:cNvPr>
          <p:cNvSpPr/>
          <p:nvPr/>
        </p:nvSpPr>
        <p:spPr>
          <a:xfrm>
            <a:off x="789412" y="4979866"/>
            <a:ext cx="8349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ODS </a:t>
            </a:r>
          </a:p>
          <a:p>
            <a:pPr algn="ctr"/>
            <a:r>
              <a:rPr lang="en-US" sz="1400" dirty="0">
                <a:solidFill>
                  <a:schemeClr val="bg1"/>
                </a:solidFill>
              </a:rPr>
              <a:t>Agenda </a:t>
            </a:r>
          </a:p>
          <a:p>
            <a:pPr algn="ctr"/>
            <a:r>
              <a:rPr lang="en-US" sz="1400" dirty="0">
                <a:solidFill>
                  <a:schemeClr val="bg1"/>
                </a:solidFill>
              </a:rPr>
              <a:t>2030</a:t>
            </a:r>
            <a:endParaRPr lang="pt-PT" sz="1400" dirty="0">
              <a:solidFill>
                <a:schemeClr val="bg1"/>
              </a:solidFill>
            </a:endParaRPr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3A383181-95BF-4A2A-9423-175B3F8912A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119635" y="3977974"/>
            <a:ext cx="590149" cy="590149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C3BF73FC-1526-4C44-9269-FDA2E456E68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95682" y="4089030"/>
            <a:ext cx="464260" cy="464260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BBC2A402-F01C-4BB5-A52E-A70F063F3CEF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958023" y="2438427"/>
            <a:ext cx="495300" cy="4953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881B6B1-E2C1-41EA-AC21-024E3D54BA8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566400" y="92646"/>
            <a:ext cx="1625600" cy="78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044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68872"/>
            <a:ext cx="86025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dirty="0">
                <a:solidFill>
                  <a:srgbClr val="00642A"/>
                </a:solidFill>
                <a:latin typeface="Arial Nova" panose="020B0504020202020204" pitchFamily="34" charset="0"/>
              </a:rPr>
              <a:t>Bioeconomia Sustentável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842811" y="980623"/>
            <a:ext cx="91581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Este é o momento para fazer emergir os benefícios deste modelo e encontrar as melhores oportunidades e soluções para apoiar as empresas a criar produtos e serviços mais sustentáveis</a:t>
            </a:r>
            <a:endParaRPr lang="en-US" sz="2000" i="1" spc="-50" dirty="0">
              <a:solidFill>
                <a:schemeClr val="accent2">
                  <a:lumMod val="75000"/>
                </a:schemeClr>
              </a:solidFill>
              <a:highlight>
                <a:srgbClr val="FFFF00"/>
              </a:highlight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2DFFF97-86FD-40E8-A133-662D15CF2EBB}"/>
              </a:ext>
            </a:extLst>
          </p:cNvPr>
          <p:cNvCxnSpPr>
            <a:cxnSpLocks/>
          </p:cNvCxnSpPr>
          <p:nvPr/>
        </p:nvCxnSpPr>
        <p:spPr>
          <a:xfrm>
            <a:off x="2930156" y="2011847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 descr="A close up of a leaf&#10;&#10;Description automatically generated">
            <a:extLst>
              <a:ext uri="{FF2B5EF4-FFF2-40B4-BE49-F238E27FC236}">
                <a16:creationId xmlns:a16="http://schemas.microsoft.com/office/drawing/2014/main" id="{C681C2E4-4128-4274-A2AD-377674A796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781"/>
          <a:stretch/>
        </p:blipFill>
        <p:spPr>
          <a:xfrm>
            <a:off x="0" y="0"/>
            <a:ext cx="2388546" cy="685800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53B42B7F-2A18-45AD-BE89-9038137E853A}"/>
              </a:ext>
            </a:extLst>
          </p:cNvPr>
          <p:cNvSpPr/>
          <p:nvPr/>
        </p:nvSpPr>
        <p:spPr>
          <a:xfrm>
            <a:off x="0" y="0"/>
            <a:ext cx="2388546" cy="6858000"/>
          </a:xfrm>
          <a:prstGeom prst="rect">
            <a:avLst/>
          </a:prstGeom>
          <a:solidFill>
            <a:srgbClr val="265B01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3995" y="-12700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51512" y="329783"/>
            <a:ext cx="233703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pt-PT" sz="2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Transição para a Bioeconomia Sustentável </a:t>
            </a:r>
          </a:p>
        </p:txBody>
      </p:sp>
      <p:sp>
        <p:nvSpPr>
          <p:cNvPr id="23" name="Rectangle 1">
            <a:extLst>
              <a:ext uri="{FF2B5EF4-FFF2-40B4-BE49-F238E27FC236}">
                <a16:creationId xmlns:a16="http://schemas.microsoft.com/office/drawing/2014/main" id="{4A9098B6-1E18-428A-9F38-D23C2E3D2EA7}"/>
              </a:ext>
            </a:extLst>
          </p:cNvPr>
          <p:cNvSpPr/>
          <p:nvPr/>
        </p:nvSpPr>
        <p:spPr>
          <a:xfrm>
            <a:off x="2886484" y="2241508"/>
            <a:ext cx="8943252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t-PT" dirty="0">
                <a:solidFill>
                  <a:srgbClr val="09374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Portugal apresenta um setor primário forte nas fileiras florestal e agroalimentar, na pesca e na aquicultura (incluindo algas e microalgas) com potencial para se posicionar </a:t>
            </a:r>
            <a:r>
              <a:rPr lang="pt-PT" b="1" dirty="0">
                <a:solidFill>
                  <a:srgbClr val="09374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como um dos países </a:t>
            </a:r>
            <a:r>
              <a:rPr lang="pt-PT" b="1" i="1" dirty="0" err="1">
                <a:solidFill>
                  <a:srgbClr val="09374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front-runners</a:t>
            </a:r>
            <a:r>
              <a:rPr lang="pt-PT" b="1" dirty="0">
                <a:solidFill>
                  <a:srgbClr val="09374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pt-PT" dirty="0">
                <a:solidFill>
                  <a:srgbClr val="09374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neste contexto.  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endParaRPr lang="pt-PT" sz="600" dirty="0">
              <a:solidFill>
                <a:srgbClr val="09374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t-PT" dirty="0">
                <a:solidFill>
                  <a:srgbClr val="093740"/>
                </a:solidFill>
              </a:rPr>
              <a:t>apoiar a modernização e a consolidação da indústria por meio da criação de novas cadeias de valor e de processos industriais mais ecológicos.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CF16A65-8CFE-4DF9-B928-97AD9F3D71ED}"/>
              </a:ext>
            </a:extLst>
          </p:cNvPr>
          <p:cNvCxnSpPr/>
          <p:nvPr/>
        </p:nvCxnSpPr>
        <p:spPr>
          <a:xfrm>
            <a:off x="440874" y="2011847"/>
            <a:ext cx="1947672" cy="0"/>
          </a:xfrm>
          <a:prstGeom prst="line">
            <a:avLst/>
          </a:prstGeom>
          <a:ln w="31750" cmpd="sng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8DCECCF-B0B9-4955-8F93-0E2EEC55B2A1}"/>
              </a:ext>
            </a:extLst>
          </p:cNvPr>
          <p:cNvCxnSpPr>
            <a:cxnSpLocks/>
          </p:cNvCxnSpPr>
          <p:nvPr/>
        </p:nvCxnSpPr>
        <p:spPr>
          <a:xfrm>
            <a:off x="2930156" y="2021018"/>
            <a:ext cx="8855908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67861" y="5779794"/>
            <a:ext cx="608827" cy="72686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D05BD3FD-831C-4560-B429-7FAFC9B69AEC}"/>
              </a:ext>
            </a:extLst>
          </p:cNvPr>
          <p:cNvGrpSpPr/>
          <p:nvPr/>
        </p:nvGrpSpPr>
        <p:grpSpPr>
          <a:xfrm>
            <a:off x="3876692" y="5081635"/>
            <a:ext cx="6857795" cy="908018"/>
            <a:chOff x="2988477" y="1689446"/>
            <a:chExt cx="5171014" cy="7094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A744CF8-F1E7-4F0A-B795-CAAEB0A36E8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475491" y="1714178"/>
              <a:ext cx="684000" cy="684000"/>
            </a:xfrm>
            <a:prstGeom prst="ellipse">
              <a:avLst/>
            </a:prstGeom>
            <a:noFill/>
            <a:ln w="19050">
              <a:solidFill>
                <a:srgbClr val="EB3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3F79F86A-FFD6-418D-92D8-5041410A8D5C}"/>
                </a:ext>
              </a:extLst>
            </p:cNvPr>
            <p:cNvGrpSpPr/>
            <p:nvPr/>
          </p:nvGrpSpPr>
          <p:grpSpPr>
            <a:xfrm flipV="1">
              <a:off x="6332206" y="1692096"/>
              <a:ext cx="1135745" cy="702000"/>
              <a:chOff x="2966355" y="1714178"/>
              <a:chExt cx="1135745" cy="702000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C8E5DDA4-799E-41BB-844C-062C24BA5CA8}"/>
                  </a:ext>
                </a:extLst>
              </p:cNvPr>
              <p:cNvGrpSpPr/>
              <p:nvPr/>
            </p:nvGrpSpPr>
            <p:grpSpPr>
              <a:xfrm>
                <a:off x="2966355" y="1714178"/>
                <a:ext cx="756000" cy="702000"/>
                <a:chOff x="2968541" y="3087000"/>
                <a:chExt cx="756000" cy="702000"/>
              </a:xfrm>
            </p:grpSpPr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5D603AB1-71F3-4471-AFF5-AD53C843579C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2990663" y="3087000"/>
                  <a:ext cx="684000" cy="684000"/>
                </a:xfrm>
                <a:prstGeom prst="ellipse">
                  <a:avLst/>
                </a:prstGeom>
                <a:noFill/>
                <a:ln w="19050">
                  <a:solidFill>
                    <a:srgbClr val="ECC33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pt-PT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017F1C6B-A1E1-4B68-B0FD-5D4C3B230A45}"/>
                    </a:ext>
                  </a:extLst>
                </p:cNvPr>
                <p:cNvSpPr/>
                <p:nvPr/>
              </p:nvSpPr>
              <p:spPr>
                <a:xfrm>
                  <a:off x="2968541" y="3429000"/>
                  <a:ext cx="756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pt-PT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E5636736-C121-4EB3-B71D-6DAA0C01B47D}"/>
                  </a:ext>
                </a:extLst>
              </p:cNvPr>
              <p:cNvCxnSpPr>
                <a:stCxn id="51" idx="6"/>
              </p:cNvCxnSpPr>
              <p:nvPr/>
            </p:nvCxnSpPr>
            <p:spPr>
              <a:xfrm flipV="1">
                <a:off x="3672477" y="2053146"/>
                <a:ext cx="429623" cy="3032"/>
              </a:xfrm>
              <a:prstGeom prst="line">
                <a:avLst/>
              </a:prstGeom>
              <a:ln w="19050">
                <a:gradFill flip="none" rotWithShape="1">
                  <a:gsLst>
                    <a:gs pos="0">
                      <a:srgbClr val="ECC33A"/>
                    </a:gs>
                    <a:gs pos="100000">
                      <a:srgbClr val="EB3A3A"/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4067E971-8BE6-4F31-879F-DFDB1E196479}"/>
                </a:ext>
              </a:extLst>
            </p:cNvPr>
            <p:cNvGrpSpPr/>
            <p:nvPr/>
          </p:nvGrpSpPr>
          <p:grpSpPr>
            <a:xfrm>
              <a:off x="5233164" y="1714846"/>
              <a:ext cx="1113623" cy="684000"/>
              <a:chOff x="2988477" y="1714178"/>
              <a:chExt cx="1113623" cy="684000"/>
            </a:xfrm>
          </p:grpSpPr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CE03C620-C35D-43D9-AB0B-D2391E64134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8477" y="1714178"/>
                <a:ext cx="684000" cy="684000"/>
              </a:xfrm>
              <a:prstGeom prst="ellipse">
                <a:avLst/>
              </a:prstGeom>
              <a:noFill/>
              <a:ln w="19050">
                <a:solidFill>
                  <a:srgbClr val="4949E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pt-P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DAA450D7-677C-4FA3-80BC-0378C1293A10}"/>
                  </a:ext>
                </a:extLst>
              </p:cNvPr>
              <p:cNvCxnSpPr>
                <a:stCxn id="47" idx="6"/>
              </p:cNvCxnSpPr>
              <p:nvPr/>
            </p:nvCxnSpPr>
            <p:spPr>
              <a:xfrm flipV="1">
                <a:off x="3672477" y="2053146"/>
                <a:ext cx="429623" cy="3032"/>
              </a:xfrm>
              <a:prstGeom prst="line">
                <a:avLst/>
              </a:prstGeom>
              <a:ln w="19050">
                <a:gradFill flip="none" rotWithShape="1">
                  <a:gsLst>
                    <a:gs pos="0">
                      <a:srgbClr val="4949E7"/>
                    </a:gs>
                    <a:gs pos="100000">
                      <a:srgbClr val="ECC33A"/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7E5C8711-6884-446B-83FB-C684EFFC62B1}"/>
                </a:ext>
              </a:extLst>
            </p:cNvPr>
            <p:cNvGrpSpPr/>
            <p:nvPr/>
          </p:nvGrpSpPr>
          <p:grpSpPr>
            <a:xfrm flipV="1">
              <a:off x="4087522" y="1689446"/>
              <a:ext cx="1135745" cy="702000"/>
              <a:chOff x="2966355" y="1714178"/>
              <a:chExt cx="1135745" cy="702000"/>
            </a:xfrm>
          </p:grpSpPr>
          <p:grpSp>
            <p:nvGrpSpPr>
              <p:cNvPr id="43" name="Group 42">
                <a:extLst>
                  <a:ext uri="{FF2B5EF4-FFF2-40B4-BE49-F238E27FC236}">
                    <a16:creationId xmlns:a16="http://schemas.microsoft.com/office/drawing/2014/main" id="{BB2AE5D6-4F49-4BC2-9A0E-630B7C6F1E79}"/>
                  </a:ext>
                </a:extLst>
              </p:cNvPr>
              <p:cNvGrpSpPr/>
              <p:nvPr/>
            </p:nvGrpSpPr>
            <p:grpSpPr>
              <a:xfrm>
                <a:off x="2966355" y="1714178"/>
                <a:ext cx="756000" cy="702000"/>
                <a:chOff x="2968541" y="3087000"/>
                <a:chExt cx="756000" cy="702000"/>
              </a:xfrm>
            </p:grpSpPr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E462469C-8174-4D9E-A02C-D7E23037C27F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2990663" y="3087000"/>
                  <a:ext cx="684000" cy="684000"/>
                </a:xfrm>
                <a:prstGeom prst="ellipse">
                  <a:avLst/>
                </a:prstGeom>
                <a:noFill/>
                <a:ln w="19050">
                  <a:solidFill>
                    <a:srgbClr val="60E77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pt-PT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46" name="Rectangle 45">
                  <a:extLst>
                    <a:ext uri="{FF2B5EF4-FFF2-40B4-BE49-F238E27FC236}">
                      <a16:creationId xmlns:a16="http://schemas.microsoft.com/office/drawing/2014/main" id="{36D51E77-0868-42C2-BDC9-CC6B2AB1A810}"/>
                    </a:ext>
                  </a:extLst>
                </p:cNvPr>
                <p:cNvSpPr/>
                <p:nvPr/>
              </p:nvSpPr>
              <p:spPr>
                <a:xfrm>
                  <a:off x="2968541" y="3429000"/>
                  <a:ext cx="756000" cy="36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pt-PT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848AD152-DD26-47CE-A9AA-7CD54CA78D1A}"/>
                  </a:ext>
                </a:extLst>
              </p:cNvPr>
              <p:cNvCxnSpPr>
                <a:stCxn id="45" idx="6"/>
              </p:cNvCxnSpPr>
              <p:nvPr/>
            </p:nvCxnSpPr>
            <p:spPr>
              <a:xfrm flipV="1">
                <a:off x="3672477" y="2053146"/>
                <a:ext cx="429623" cy="3032"/>
              </a:xfrm>
              <a:prstGeom prst="line">
                <a:avLst/>
              </a:prstGeom>
              <a:ln w="19050">
                <a:gradFill flip="none" rotWithShape="1">
                  <a:gsLst>
                    <a:gs pos="0">
                      <a:srgbClr val="60E77B"/>
                    </a:gs>
                    <a:gs pos="100000">
                      <a:srgbClr val="4949E7"/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46514AED-E6C2-4830-AA36-EAFA0F6EBCAF}"/>
                </a:ext>
              </a:extLst>
            </p:cNvPr>
            <p:cNvGrpSpPr/>
            <p:nvPr/>
          </p:nvGrpSpPr>
          <p:grpSpPr>
            <a:xfrm>
              <a:off x="2988477" y="1714178"/>
              <a:ext cx="1113623" cy="684000"/>
              <a:chOff x="2988477" y="1714178"/>
              <a:chExt cx="1113623" cy="684000"/>
            </a:xfrm>
          </p:grpSpPr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DAE0CDF8-FFF6-44CE-A90C-B3FA9C37454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8477" y="1714178"/>
                <a:ext cx="684000" cy="684000"/>
              </a:xfrm>
              <a:prstGeom prst="ellipse">
                <a:avLst/>
              </a:prstGeom>
              <a:noFill/>
              <a:ln w="19050">
                <a:solidFill>
                  <a:srgbClr val="5EB2F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pt-P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7808974D-ED06-4071-A9D8-57A9F285A1FA}"/>
                  </a:ext>
                </a:extLst>
              </p:cNvPr>
              <p:cNvCxnSpPr>
                <a:stCxn id="41" idx="6"/>
              </p:cNvCxnSpPr>
              <p:nvPr/>
            </p:nvCxnSpPr>
            <p:spPr>
              <a:xfrm flipV="1">
                <a:off x="3672477" y="2053146"/>
                <a:ext cx="429623" cy="3032"/>
              </a:xfrm>
              <a:prstGeom prst="line">
                <a:avLst/>
              </a:prstGeom>
              <a:ln w="19050">
                <a:gradFill flip="none" rotWithShape="1">
                  <a:gsLst>
                    <a:gs pos="0">
                      <a:srgbClr val="5EB2FB"/>
                    </a:gs>
                    <a:gs pos="100000">
                      <a:srgbClr val="60E77B"/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1E758B3-903A-4179-86F5-3C55D6BD208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13" t="17541" r="13942" b="19218"/>
            <a:stretch/>
          </p:blipFill>
          <p:spPr>
            <a:xfrm>
              <a:off x="7570896" y="1812531"/>
              <a:ext cx="498627" cy="481229"/>
            </a:xfrm>
            <a:prstGeom prst="rect">
              <a:avLst/>
            </a:prstGeom>
          </p:spPr>
        </p:pic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F9482A2E-1E68-4417-8484-C58318E9AC2D}"/>
                </a:ext>
              </a:extLst>
            </p:cNvPr>
            <p:cNvGrpSpPr/>
            <p:nvPr/>
          </p:nvGrpSpPr>
          <p:grpSpPr>
            <a:xfrm>
              <a:off x="3035954" y="1773855"/>
              <a:ext cx="576000" cy="576000"/>
              <a:chOff x="3044663" y="1765146"/>
              <a:chExt cx="576000" cy="576000"/>
            </a:xfrm>
          </p:grpSpPr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AC5F96B1-227E-436E-BC7C-DF4622C196F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044663" y="1765146"/>
                <a:ext cx="576000" cy="576000"/>
              </a:xfrm>
              <a:prstGeom prst="ellipse">
                <a:avLst/>
              </a:prstGeom>
              <a:noFill/>
              <a:ln w="28575">
                <a:solidFill>
                  <a:srgbClr val="5EB2F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pt-P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id="{6325F5A1-5A1F-4CB0-AEDC-475FF865199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6593"/>
              <a:stretch/>
            </p:blipFill>
            <p:spPr>
              <a:xfrm>
                <a:off x="3071063" y="1825069"/>
                <a:ext cx="523201" cy="468469"/>
              </a:xfrm>
              <a:prstGeom prst="rect">
                <a:avLst/>
              </a:prstGeom>
            </p:spPr>
          </p:pic>
        </p:grp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B1DCA8D6-3472-4D39-9C83-F22C095137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hq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64" r="14542" b="19522"/>
            <a:stretch/>
          </p:blipFill>
          <p:spPr>
            <a:xfrm>
              <a:off x="6505757" y="1824892"/>
              <a:ext cx="350801" cy="436114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7DFFDE58-6867-4CE6-B54D-1217DF9452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hq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5132"/>
            <a:stretch/>
          </p:blipFill>
          <p:spPr>
            <a:xfrm rot="170486">
              <a:off x="5344077" y="1832411"/>
              <a:ext cx="462174" cy="421074"/>
            </a:xfrm>
            <a:prstGeom prst="rect">
              <a:avLst/>
            </a:prstGeom>
          </p:spPr>
        </p:pic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5CB2153D-5EEA-4246-83A5-45B9836A990A}"/>
                </a:ext>
              </a:extLst>
            </p:cNvPr>
            <p:cNvGrpSpPr/>
            <p:nvPr/>
          </p:nvGrpSpPr>
          <p:grpSpPr>
            <a:xfrm>
              <a:off x="4157352" y="1756437"/>
              <a:ext cx="576000" cy="576000"/>
              <a:chOff x="4166061" y="1765146"/>
              <a:chExt cx="576000" cy="576000"/>
            </a:xfrm>
          </p:grpSpPr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2697B574-C190-4020-8608-B91E8C39012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hqprint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75" r="10720" b="13823"/>
              <a:stretch/>
            </p:blipFill>
            <p:spPr>
              <a:xfrm>
                <a:off x="4252537" y="1818688"/>
                <a:ext cx="420331" cy="481229"/>
              </a:xfrm>
              <a:prstGeom prst="rect">
                <a:avLst/>
              </a:prstGeom>
            </p:spPr>
          </p:pic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0AB6F564-2D9D-42CD-B8C6-6FB7809BC06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166061" y="1765146"/>
                <a:ext cx="576000" cy="576000"/>
              </a:xfrm>
              <a:prstGeom prst="ellipse">
                <a:avLst/>
              </a:prstGeom>
              <a:noFill/>
              <a:ln w="28575">
                <a:solidFill>
                  <a:srgbClr val="60E77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pt-PT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35BED9DC-FE5A-4FEF-967B-5653039D7F9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87459" y="1765146"/>
              <a:ext cx="576000" cy="576000"/>
            </a:xfrm>
            <a:prstGeom prst="ellipse">
              <a:avLst/>
            </a:prstGeom>
            <a:noFill/>
            <a:ln w="28575">
              <a:solidFill>
                <a:srgbClr val="4949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132B304-A16D-4825-A6E2-114779C958C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08857" y="1765146"/>
              <a:ext cx="576000" cy="576000"/>
            </a:xfrm>
            <a:prstGeom prst="ellipse">
              <a:avLst/>
            </a:prstGeom>
            <a:noFill/>
            <a:ln w="28575">
              <a:solidFill>
                <a:srgbClr val="ECC3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4E283E6B-98EE-4834-82F2-9CBDA36A21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530256" y="1765146"/>
              <a:ext cx="576000" cy="576000"/>
            </a:xfrm>
            <a:prstGeom prst="ellipse">
              <a:avLst/>
            </a:prstGeom>
            <a:noFill/>
            <a:ln w="28575">
              <a:solidFill>
                <a:srgbClr val="EB3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3" name="Rectangle 1">
            <a:extLst>
              <a:ext uri="{FF2B5EF4-FFF2-40B4-BE49-F238E27FC236}">
                <a16:creationId xmlns:a16="http://schemas.microsoft.com/office/drawing/2014/main" id="{83B91D87-EF69-4D6E-BA5D-27021BD4264B}"/>
              </a:ext>
            </a:extLst>
          </p:cNvPr>
          <p:cNvSpPr/>
          <p:nvPr/>
        </p:nvSpPr>
        <p:spPr>
          <a:xfrm>
            <a:off x="3033077" y="4275114"/>
            <a:ext cx="2596437" cy="456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PT" dirty="0">
                <a:solidFill>
                  <a:srgbClr val="09374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Recursos biológicos</a:t>
            </a:r>
            <a:endParaRPr lang="pt-PT" dirty="0">
              <a:solidFill>
                <a:srgbClr val="093740"/>
              </a:solidFill>
            </a:endParaRPr>
          </a:p>
        </p:txBody>
      </p:sp>
      <p:sp>
        <p:nvSpPr>
          <p:cNvPr id="54" name="Rectangle 1">
            <a:extLst>
              <a:ext uri="{FF2B5EF4-FFF2-40B4-BE49-F238E27FC236}">
                <a16:creationId xmlns:a16="http://schemas.microsoft.com/office/drawing/2014/main" id="{7E6E505F-959C-4F25-85F4-47E0DFDE48F1}"/>
              </a:ext>
            </a:extLst>
          </p:cNvPr>
          <p:cNvSpPr/>
          <p:nvPr/>
        </p:nvSpPr>
        <p:spPr>
          <a:xfrm>
            <a:off x="4518924" y="6426324"/>
            <a:ext cx="25964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>
                <a:solidFill>
                  <a:srgbClr val="09374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I&amp;D</a:t>
            </a:r>
            <a:endParaRPr lang="pt-PT" dirty="0">
              <a:solidFill>
                <a:srgbClr val="093740"/>
              </a:solidFill>
            </a:endParaRPr>
          </a:p>
        </p:txBody>
      </p:sp>
      <p:sp>
        <p:nvSpPr>
          <p:cNvPr id="55" name="Rectangle 1">
            <a:extLst>
              <a:ext uri="{FF2B5EF4-FFF2-40B4-BE49-F238E27FC236}">
                <a16:creationId xmlns:a16="http://schemas.microsoft.com/office/drawing/2014/main" id="{126BF76D-822E-4564-9E9B-E22E6DC61CF6}"/>
              </a:ext>
            </a:extLst>
          </p:cNvPr>
          <p:cNvSpPr/>
          <p:nvPr/>
        </p:nvSpPr>
        <p:spPr>
          <a:xfrm>
            <a:off x="6003422" y="4275114"/>
            <a:ext cx="2596437" cy="456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PT" dirty="0">
                <a:solidFill>
                  <a:srgbClr val="09374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Bioindústria</a:t>
            </a:r>
            <a:endParaRPr lang="pt-PT" dirty="0">
              <a:solidFill>
                <a:srgbClr val="093740"/>
              </a:solidFill>
            </a:endParaRPr>
          </a:p>
        </p:txBody>
      </p:sp>
      <p:sp>
        <p:nvSpPr>
          <p:cNvPr id="56" name="Rectangle 1">
            <a:extLst>
              <a:ext uri="{FF2B5EF4-FFF2-40B4-BE49-F238E27FC236}">
                <a16:creationId xmlns:a16="http://schemas.microsoft.com/office/drawing/2014/main" id="{3EF3F813-94E8-4562-9DEF-80EDBACFD106}"/>
              </a:ext>
            </a:extLst>
          </p:cNvPr>
          <p:cNvSpPr/>
          <p:nvPr/>
        </p:nvSpPr>
        <p:spPr>
          <a:xfrm>
            <a:off x="7490347" y="6411403"/>
            <a:ext cx="25964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>
                <a:solidFill>
                  <a:srgbClr val="09374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Sociedade</a:t>
            </a:r>
            <a:endParaRPr lang="pt-PT" dirty="0">
              <a:solidFill>
                <a:srgbClr val="093740"/>
              </a:solidFill>
            </a:endParaRPr>
          </a:p>
        </p:txBody>
      </p:sp>
      <p:sp>
        <p:nvSpPr>
          <p:cNvPr id="57" name="Rectangle 1">
            <a:extLst>
              <a:ext uri="{FF2B5EF4-FFF2-40B4-BE49-F238E27FC236}">
                <a16:creationId xmlns:a16="http://schemas.microsoft.com/office/drawing/2014/main" id="{A2BBA392-D6F9-48CB-8B18-9F80FCBA7EE9}"/>
              </a:ext>
            </a:extLst>
          </p:cNvPr>
          <p:cNvSpPr/>
          <p:nvPr/>
        </p:nvSpPr>
        <p:spPr>
          <a:xfrm>
            <a:off x="8977963" y="4275114"/>
            <a:ext cx="2596437" cy="456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PT" dirty="0">
                <a:solidFill>
                  <a:srgbClr val="09374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Monitorização</a:t>
            </a:r>
            <a:endParaRPr lang="pt-PT" dirty="0">
              <a:solidFill>
                <a:srgbClr val="093740"/>
              </a:solidFill>
            </a:endParaRP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E283F9AC-54BB-4CB2-A746-D7833DB30F05}"/>
              </a:ext>
            </a:extLst>
          </p:cNvPr>
          <p:cNvCxnSpPr>
            <a:cxnSpLocks/>
            <a:stCxn id="41" idx="0"/>
          </p:cNvCxnSpPr>
          <p:nvPr/>
        </p:nvCxnSpPr>
        <p:spPr>
          <a:xfrm flipV="1">
            <a:off x="4330252" y="4721986"/>
            <a:ext cx="1044" cy="391305"/>
          </a:xfrm>
          <a:prstGeom prst="line">
            <a:avLst/>
          </a:prstGeom>
          <a:ln w="15875">
            <a:solidFill>
              <a:srgbClr val="5EB2FB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91BE834E-985D-4B95-BBF6-3834EE126107}"/>
              </a:ext>
            </a:extLst>
          </p:cNvPr>
          <p:cNvCxnSpPr>
            <a:cxnSpLocks/>
            <a:stCxn id="47" idx="0"/>
          </p:cNvCxnSpPr>
          <p:nvPr/>
        </p:nvCxnSpPr>
        <p:spPr>
          <a:xfrm flipH="1" flipV="1">
            <a:off x="7301641" y="4721986"/>
            <a:ext cx="5513" cy="392160"/>
          </a:xfrm>
          <a:prstGeom prst="line">
            <a:avLst/>
          </a:prstGeom>
          <a:ln w="15875">
            <a:solidFill>
              <a:srgbClr val="4949E7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2322E9FE-A36B-4C46-9BDB-A23188E79016}"/>
              </a:ext>
            </a:extLst>
          </p:cNvPr>
          <p:cNvCxnSpPr>
            <a:cxnSpLocks/>
            <a:stCxn id="17" idx="0"/>
          </p:cNvCxnSpPr>
          <p:nvPr/>
        </p:nvCxnSpPr>
        <p:spPr>
          <a:xfrm flipH="1" flipV="1">
            <a:off x="10276182" y="4721986"/>
            <a:ext cx="4745" cy="391305"/>
          </a:xfrm>
          <a:prstGeom prst="line">
            <a:avLst/>
          </a:prstGeom>
          <a:ln w="15875">
            <a:solidFill>
              <a:srgbClr val="EB3A3A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903368E5-222C-477E-A2AF-C7AF05015A2D}"/>
              </a:ext>
            </a:extLst>
          </p:cNvPr>
          <p:cNvCxnSpPr>
            <a:cxnSpLocks/>
            <a:stCxn id="45" idx="0"/>
          </p:cNvCxnSpPr>
          <p:nvPr/>
        </p:nvCxnSpPr>
        <p:spPr>
          <a:xfrm flipH="1">
            <a:off x="5817143" y="5980181"/>
            <a:ext cx="1" cy="392353"/>
          </a:xfrm>
          <a:prstGeom prst="line">
            <a:avLst/>
          </a:prstGeom>
          <a:ln w="15875">
            <a:solidFill>
              <a:srgbClr val="60E77B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69CB3B31-6341-4D51-9404-CA75ABAFC037}"/>
              </a:ext>
            </a:extLst>
          </p:cNvPr>
          <p:cNvCxnSpPr>
            <a:cxnSpLocks/>
            <a:stCxn id="51" idx="0"/>
          </p:cNvCxnSpPr>
          <p:nvPr/>
        </p:nvCxnSpPr>
        <p:spPr>
          <a:xfrm flipH="1">
            <a:off x="8788566" y="5983573"/>
            <a:ext cx="5476" cy="374040"/>
          </a:xfrm>
          <a:prstGeom prst="line">
            <a:avLst/>
          </a:prstGeom>
          <a:ln w="15875">
            <a:solidFill>
              <a:srgbClr val="ECC33A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9" name="Picture 58">
            <a:extLst>
              <a:ext uri="{FF2B5EF4-FFF2-40B4-BE49-F238E27FC236}">
                <a16:creationId xmlns:a16="http://schemas.microsoft.com/office/drawing/2014/main" id="{5F8811AC-8962-4C39-BDB7-81517F0F458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566400" y="92646"/>
            <a:ext cx="1625600" cy="78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499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68872"/>
            <a:ext cx="86025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dirty="0">
                <a:solidFill>
                  <a:srgbClr val="00642A"/>
                </a:solidFill>
                <a:latin typeface="Arial Nova" panose="020B0504020202020204" pitchFamily="34" charset="0"/>
              </a:rPr>
              <a:t>Componente Bioeconomia no PRR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930156" y="1177336"/>
            <a:ext cx="91581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 plano de recuperação e resiliência (PRR) contempla 145 M€ para reforçar a bioeconomia sustentável, circular e neutra em carbono em três sectores-chave</a:t>
            </a:r>
            <a:endParaRPr lang="en-US" sz="2000" i="1" spc="-5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2DFFF97-86FD-40E8-A133-662D15CF2EBB}"/>
              </a:ext>
            </a:extLst>
          </p:cNvPr>
          <p:cNvCxnSpPr>
            <a:cxnSpLocks/>
          </p:cNvCxnSpPr>
          <p:nvPr/>
        </p:nvCxnSpPr>
        <p:spPr>
          <a:xfrm>
            <a:off x="2930156" y="2011847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 descr="A close up of a leaf&#10;&#10;Description automatically generated">
            <a:extLst>
              <a:ext uri="{FF2B5EF4-FFF2-40B4-BE49-F238E27FC236}">
                <a16:creationId xmlns:a16="http://schemas.microsoft.com/office/drawing/2014/main" id="{C681C2E4-4128-4274-A2AD-377674A796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781"/>
          <a:stretch/>
        </p:blipFill>
        <p:spPr>
          <a:xfrm>
            <a:off x="0" y="0"/>
            <a:ext cx="2388546" cy="685800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53B42B7F-2A18-45AD-BE89-9038137E853A}"/>
              </a:ext>
            </a:extLst>
          </p:cNvPr>
          <p:cNvSpPr/>
          <p:nvPr/>
        </p:nvSpPr>
        <p:spPr>
          <a:xfrm>
            <a:off x="0" y="0"/>
            <a:ext cx="2388546" cy="6858000"/>
          </a:xfrm>
          <a:prstGeom prst="rect">
            <a:avLst/>
          </a:prstGeom>
          <a:solidFill>
            <a:srgbClr val="265B01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3995" y="-12700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51512" y="329783"/>
            <a:ext cx="233703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pt-PT" sz="2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Plano de Recuperação e Resiliência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CF16A65-8CFE-4DF9-B928-97AD9F3D71ED}"/>
              </a:ext>
            </a:extLst>
          </p:cNvPr>
          <p:cNvCxnSpPr/>
          <p:nvPr/>
        </p:nvCxnSpPr>
        <p:spPr>
          <a:xfrm>
            <a:off x="430826" y="2011847"/>
            <a:ext cx="1947672" cy="0"/>
          </a:xfrm>
          <a:prstGeom prst="line">
            <a:avLst/>
          </a:prstGeom>
          <a:ln w="31750" cmpd="sng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8DCECCF-B0B9-4955-8F93-0E2EEC55B2A1}"/>
              </a:ext>
            </a:extLst>
          </p:cNvPr>
          <p:cNvCxnSpPr>
            <a:cxnSpLocks/>
          </p:cNvCxnSpPr>
          <p:nvPr/>
        </p:nvCxnSpPr>
        <p:spPr>
          <a:xfrm>
            <a:off x="2930156" y="2021018"/>
            <a:ext cx="8855908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67861" y="5779794"/>
            <a:ext cx="608827" cy="72686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5E3FF9-E044-40C3-9D08-5843142E888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4392"/>
          <a:stretch/>
        </p:blipFill>
        <p:spPr>
          <a:xfrm>
            <a:off x="3468275" y="2069748"/>
            <a:ext cx="7711773" cy="392385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2293F26-9F9E-404B-8FFE-AACB98CF9629}"/>
              </a:ext>
            </a:extLst>
          </p:cNvPr>
          <p:cNvSpPr/>
          <p:nvPr/>
        </p:nvSpPr>
        <p:spPr>
          <a:xfrm>
            <a:off x="8566301" y="3166334"/>
            <a:ext cx="2343150" cy="20002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E7EAD38-DB6D-49F5-9348-D08ABC221E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66400" y="92646"/>
            <a:ext cx="1625600" cy="78653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D444B22-9509-4AC8-AB46-D650AA6294AA}"/>
              </a:ext>
            </a:extLst>
          </p:cNvPr>
          <p:cNvSpPr txBox="1"/>
          <p:nvPr/>
        </p:nvSpPr>
        <p:spPr>
          <a:xfrm>
            <a:off x="2477921" y="5993600"/>
            <a:ext cx="9397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7675" lvl="0" algn="just">
              <a:tabLst>
                <a:tab pos="895350" algn="l"/>
              </a:tabLst>
              <a:defRPr/>
            </a:pPr>
            <a:r>
              <a:rPr lang="pt-PT" sz="1600" b="1" dirty="0">
                <a:solidFill>
                  <a:srgbClr val="09374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Projetos estratégicos </a:t>
            </a:r>
            <a:r>
              <a:rPr lang="pt-PT" sz="1600" dirty="0">
                <a:solidFill>
                  <a:srgbClr val="09374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centrados na melhoria das capacidades tecnológicas e na capacitação dos sectores do têxtil e vestuário, calçado e resina natural em desenvolver competências-chave nas áreas da </a:t>
            </a:r>
            <a:r>
              <a:rPr lang="pt-PT" sz="1600" b="1" dirty="0">
                <a:solidFill>
                  <a:srgbClr val="09374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sustentabilidade, bioeconomia sustentável e circular</a:t>
            </a:r>
            <a:endParaRPr lang="en-US" sz="1600" b="1" dirty="0">
              <a:solidFill>
                <a:srgbClr val="09374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1298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68872"/>
            <a:ext cx="86025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dirty="0">
                <a:solidFill>
                  <a:srgbClr val="00642A"/>
                </a:solidFill>
                <a:latin typeface="Arial Nova" panose="020B0504020202020204" pitchFamily="34" charset="0"/>
              </a:rPr>
              <a:t>Oportunidades nos setores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842811" y="980623"/>
            <a:ext cx="91581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"Promoção da Bioeconomia Sustentável" visa promover uma alteração de paradigma para acelerar a produção de produtos de alto valor acrescentado a partir de recursos biológicos (nomeadamente em alternativa às matérias de base fóssil). </a:t>
            </a:r>
            <a:endParaRPr lang="en-US" sz="2000" i="1" spc="-5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2DFFF97-86FD-40E8-A133-662D15CF2EBB}"/>
              </a:ext>
            </a:extLst>
          </p:cNvPr>
          <p:cNvCxnSpPr>
            <a:cxnSpLocks/>
          </p:cNvCxnSpPr>
          <p:nvPr/>
        </p:nvCxnSpPr>
        <p:spPr>
          <a:xfrm>
            <a:off x="2930156" y="2011847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 descr="A close up of a leaf&#10;&#10;Description automatically generated">
            <a:extLst>
              <a:ext uri="{FF2B5EF4-FFF2-40B4-BE49-F238E27FC236}">
                <a16:creationId xmlns:a16="http://schemas.microsoft.com/office/drawing/2014/main" id="{C681C2E4-4128-4274-A2AD-377674A796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781"/>
          <a:stretch/>
        </p:blipFill>
        <p:spPr>
          <a:xfrm>
            <a:off x="0" y="0"/>
            <a:ext cx="2388546" cy="685800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53B42B7F-2A18-45AD-BE89-9038137E853A}"/>
              </a:ext>
            </a:extLst>
          </p:cNvPr>
          <p:cNvSpPr/>
          <p:nvPr/>
        </p:nvSpPr>
        <p:spPr>
          <a:xfrm>
            <a:off x="0" y="0"/>
            <a:ext cx="2388546" cy="6858000"/>
          </a:xfrm>
          <a:prstGeom prst="rect">
            <a:avLst/>
          </a:prstGeom>
          <a:solidFill>
            <a:srgbClr val="265B01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3995" y="-12700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95507" y="902437"/>
            <a:ext cx="23370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pt-PT" sz="2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Oportunidades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CF16A65-8CFE-4DF9-B928-97AD9F3D71ED}"/>
              </a:ext>
            </a:extLst>
          </p:cNvPr>
          <p:cNvCxnSpPr/>
          <p:nvPr/>
        </p:nvCxnSpPr>
        <p:spPr>
          <a:xfrm>
            <a:off x="440874" y="2011847"/>
            <a:ext cx="1947672" cy="0"/>
          </a:xfrm>
          <a:prstGeom prst="line">
            <a:avLst/>
          </a:prstGeom>
          <a:ln w="31750" cmpd="sng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8DCECCF-B0B9-4955-8F93-0E2EEC55B2A1}"/>
              </a:ext>
            </a:extLst>
          </p:cNvPr>
          <p:cNvCxnSpPr>
            <a:cxnSpLocks/>
          </p:cNvCxnSpPr>
          <p:nvPr/>
        </p:nvCxnSpPr>
        <p:spPr>
          <a:xfrm>
            <a:off x="2930156" y="2030174"/>
            <a:ext cx="8855908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67861" y="5779794"/>
            <a:ext cx="608827" cy="72686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7363951-F40C-4933-A9E8-698DDDEDF532}"/>
              </a:ext>
            </a:extLst>
          </p:cNvPr>
          <p:cNvSpPr txBox="1"/>
          <p:nvPr/>
        </p:nvSpPr>
        <p:spPr>
          <a:xfrm>
            <a:off x="259375" y="2376617"/>
            <a:ext cx="182579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Novos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Produtos</a:t>
            </a:r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Novos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Processos</a:t>
            </a:r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Novos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Modelos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de </a:t>
            </a:r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Negócio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8" name="Picture 17" descr="A picture containing food, cut, sandwich, cake&#10;&#10;Description automatically generated">
            <a:extLst>
              <a:ext uri="{FF2B5EF4-FFF2-40B4-BE49-F238E27FC236}">
                <a16:creationId xmlns:a16="http://schemas.microsoft.com/office/drawing/2014/main" id="{DF8616A1-202E-4B09-BD4B-A775D1EC43A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08962" y="5289199"/>
            <a:ext cx="1816905" cy="132375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46E9BE5-C2C0-465E-A780-B7DAD93C53B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0934" r="-2" b="30953"/>
          <a:stretch/>
        </p:blipFill>
        <p:spPr>
          <a:xfrm>
            <a:off x="6448196" y="5316250"/>
            <a:ext cx="1809082" cy="1323754"/>
          </a:xfrm>
          <a:prstGeom prst="rect">
            <a:avLst/>
          </a:prstGeom>
        </p:spPr>
      </p:pic>
      <p:pic>
        <p:nvPicPr>
          <p:cNvPr id="29" name="Picture 28" descr="A picture containing food, fruit&#10;&#10;Description automatically generated">
            <a:extLst>
              <a:ext uri="{FF2B5EF4-FFF2-40B4-BE49-F238E27FC236}">
                <a16:creationId xmlns:a16="http://schemas.microsoft.com/office/drawing/2014/main" id="{E703044D-31FF-47AC-BB47-C1AD7E20CC1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04032" y="5287274"/>
            <a:ext cx="1816904" cy="132375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C4B3B99-4340-4D35-B5C9-CF02BB0082D6}"/>
              </a:ext>
            </a:extLst>
          </p:cNvPr>
          <p:cNvPicPr/>
          <p:nvPr/>
        </p:nvPicPr>
        <p:blipFill rotWithShape="1">
          <a:blip r:embed="rId9"/>
          <a:srcRect l="10692" t="15386" r="1266" b="65882"/>
          <a:stretch/>
        </p:blipFill>
        <p:spPr bwMode="auto">
          <a:xfrm>
            <a:off x="2432541" y="2181367"/>
            <a:ext cx="9605434" cy="29199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58FE738-ABFD-40C6-8041-38F77C22166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66400" y="92646"/>
            <a:ext cx="1625600" cy="78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157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D796863C-4DEC-4A91-97DA-8B283CC314A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861856" y="5547712"/>
            <a:ext cx="1324343" cy="129758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68872"/>
            <a:ext cx="86025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dirty="0">
                <a:solidFill>
                  <a:srgbClr val="00642A"/>
                </a:solidFill>
                <a:latin typeface="Arial Nova" panose="020B0504020202020204" pitchFamily="34" charset="0"/>
              </a:rPr>
              <a:t>Bioeconomia no setor do têxtil e vestuário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842811" y="980623"/>
            <a:ext cx="91581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Indústria do Têxtil e Vestuário consolidar-se como líder mundial no desenvolvimento e produção sustentável de produtos têxteis de base biológica, designadamente nos segmentos de elevada especificação e de alta qualidade</a:t>
            </a:r>
            <a:endParaRPr lang="en-US" sz="2000" i="1" spc="-5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2DFFF97-86FD-40E8-A133-662D15CF2EBB}"/>
              </a:ext>
            </a:extLst>
          </p:cNvPr>
          <p:cNvCxnSpPr>
            <a:cxnSpLocks/>
          </p:cNvCxnSpPr>
          <p:nvPr/>
        </p:nvCxnSpPr>
        <p:spPr>
          <a:xfrm>
            <a:off x="2930156" y="2011847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 descr="A close up of a leaf&#10;&#10;Description automatically generated">
            <a:extLst>
              <a:ext uri="{FF2B5EF4-FFF2-40B4-BE49-F238E27FC236}">
                <a16:creationId xmlns:a16="http://schemas.microsoft.com/office/drawing/2014/main" id="{C681C2E4-4128-4274-A2AD-377674A796D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781"/>
          <a:stretch/>
        </p:blipFill>
        <p:spPr>
          <a:xfrm>
            <a:off x="0" y="0"/>
            <a:ext cx="2388546" cy="685800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53B42B7F-2A18-45AD-BE89-9038137E853A}"/>
              </a:ext>
            </a:extLst>
          </p:cNvPr>
          <p:cNvSpPr/>
          <p:nvPr/>
        </p:nvSpPr>
        <p:spPr>
          <a:xfrm>
            <a:off x="0" y="0"/>
            <a:ext cx="2388546" cy="6858000"/>
          </a:xfrm>
          <a:prstGeom prst="rect">
            <a:avLst/>
          </a:prstGeom>
          <a:solidFill>
            <a:srgbClr val="265B01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3995" y="-12700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95507" y="630482"/>
            <a:ext cx="23370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pt-PT" sz="2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Têxtil e </a:t>
            </a:r>
          </a:p>
          <a:p>
            <a:pPr algn="ctr"/>
            <a:r>
              <a:rPr lang="pt-PT" sz="2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Vestuário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CF16A65-8CFE-4DF9-B928-97AD9F3D71ED}"/>
              </a:ext>
            </a:extLst>
          </p:cNvPr>
          <p:cNvCxnSpPr/>
          <p:nvPr/>
        </p:nvCxnSpPr>
        <p:spPr>
          <a:xfrm>
            <a:off x="440874" y="2011847"/>
            <a:ext cx="1947672" cy="0"/>
          </a:xfrm>
          <a:prstGeom prst="line">
            <a:avLst/>
          </a:prstGeom>
          <a:ln w="31750" cmpd="sng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8DCECCF-B0B9-4955-8F93-0E2EEC55B2A1}"/>
              </a:ext>
            </a:extLst>
          </p:cNvPr>
          <p:cNvCxnSpPr>
            <a:cxnSpLocks/>
          </p:cNvCxnSpPr>
          <p:nvPr/>
        </p:nvCxnSpPr>
        <p:spPr>
          <a:xfrm>
            <a:off x="2930156" y="2030174"/>
            <a:ext cx="8855908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67861" y="5779794"/>
            <a:ext cx="608827" cy="72686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7363951-F40C-4933-A9E8-698DDDEDF532}"/>
              </a:ext>
            </a:extLst>
          </p:cNvPr>
          <p:cNvSpPr txBox="1"/>
          <p:nvPr/>
        </p:nvSpPr>
        <p:spPr>
          <a:xfrm>
            <a:off x="259375" y="2376617"/>
            <a:ext cx="182579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Novos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Produtos</a:t>
            </a:r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Novos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Processos</a:t>
            </a:r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Novos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Modelos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de </a:t>
            </a:r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Negócio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C46B11C1-5CE2-4182-A38A-DB9E92DEA896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89829" y="2584434"/>
            <a:ext cx="9163088" cy="274803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14C54017-3D74-4D54-8CEE-2394CFFEEDB4}"/>
              </a:ext>
            </a:extLst>
          </p:cNvPr>
          <p:cNvSpPr/>
          <p:nvPr/>
        </p:nvSpPr>
        <p:spPr>
          <a:xfrm>
            <a:off x="10867656" y="5757098"/>
            <a:ext cx="1324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solidFill>
                  <a:srgbClr val="071F12"/>
                </a:solidFill>
                <a:latin typeface="Corbel" panose="020B0503020204020204" pitchFamily="34" charset="0"/>
              </a:rPr>
              <a:t>71</a:t>
            </a:r>
            <a:r>
              <a:rPr lang="pt-PT" b="1" dirty="0">
                <a:solidFill>
                  <a:srgbClr val="071F12"/>
                </a:solidFill>
                <a:latin typeface="Corbel" panose="020B0503020204020204" pitchFamily="34" charset="0"/>
              </a:rPr>
              <a:t> </a:t>
            </a:r>
            <a:r>
              <a:rPr lang="pt-PT" sz="2000" b="1" dirty="0">
                <a:solidFill>
                  <a:srgbClr val="071F12"/>
                </a:solidFill>
                <a:latin typeface="Corbel" panose="020B0503020204020204" pitchFamily="34" charset="0"/>
              </a:rPr>
              <a:t>M€</a:t>
            </a:r>
            <a:endParaRPr lang="pt-PT" b="1" dirty="0">
              <a:solidFill>
                <a:srgbClr val="071F12"/>
              </a:solidFill>
              <a:latin typeface="Corbel" panose="020B0503020204020204" pitchFamily="34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40E9C8E-CD0F-43C5-A24A-83386899D3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66400" y="92646"/>
            <a:ext cx="1625600" cy="78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175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68872"/>
            <a:ext cx="86025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dirty="0">
                <a:solidFill>
                  <a:srgbClr val="00642A"/>
                </a:solidFill>
                <a:latin typeface="Arial Nova" panose="020B0504020202020204" pitchFamily="34" charset="0"/>
              </a:rPr>
              <a:t>Bioeconomia no setor do calçado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842811" y="980623"/>
            <a:ext cx="91581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Reinventar de um novo modelo económico, social e ambiental do cluster do calçado e moda contribuindo para uma sociedade e indústria inclusivas, o aumento da competitividade de Portugal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2DFFF97-86FD-40E8-A133-662D15CF2EBB}"/>
              </a:ext>
            </a:extLst>
          </p:cNvPr>
          <p:cNvCxnSpPr>
            <a:cxnSpLocks/>
          </p:cNvCxnSpPr>
          <p:nvPr/>
        </p:nvCxnSpPr>
        <p:spPr>
          <a:xfrm>
            <a:off x="2930156" y="2011847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 descr="A close up of a leaf&#10;&#10;Description automatically generated">
            <a:extLst>
              <a:ext uri="{FF2B5EF4-FFF2-40B4-BE49-F238E27FC236}">
                <a16:creationId xmlns:a16="http://schemas.microsoft.com/office/drawing/2014/main" id="{C681C2E4-4128-4274-A2AD-377674A796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781"/>
          <a:stretch/>
        </p:blipFill>
        <p:spPr>
          <a:xfrm>
            <a:off x="0" y="0"/>
            <a:ext cx="2388546" cy="685800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53B42B7F-2A18-45AD-BE89-9038137E853A}"/>
              </a:ext>
            </a:extLst>
          </p:cNvPr>
          <p:cNvSpPr/>
          <p:nvPr/>
        </p:nvSpPr>
        <p:spPr>
          <a:xfrm>
            <a:off x="0" y="0"/>
            <a:ext cx="2388546" cy="6858000"/>
          </a:xfrm>
          <a:prstGeom prst="rect">
            <a:avLst/>
          </a:prstGeom>
          <a:solidFill>
            <a:srgbClr val="265B01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3995" y="-12700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4200" y="907884"/>
            <a:ext cx="23370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pt-PT" sz="2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Calçado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CF16A65-8CFE-4DF9-B928-97AD9F3D71ED}"/>
              </a:ext>
            </a:extLst>
          </p:cNvPr>
          <p:cNvCxnSpPr/>
          <p:nvPr/>
        </p:nvCxnSpPr>
        <p:spPr>
          <a:xfrm>
            <a:off x="440874" y="2011847"/>
            <a:ext cx="1947672" cy="0"/>
          </a:xfrm>
          <a:prstGeom prst="line">
            <a:avLst/>
          </a:prstGeom>
          <a:ln w="31750" cmpd="sng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8DCECCF-B0B9-4955-8F93-0E2EEC55B2A1}"/>
              </a:ext>
            </a:extLst>
          </p:cNvPr>
          <p:cNvCxnSpPr>
            <a:cxnSpLocks/>
          </p:cNvCxnSpPr>
          <p:nvPr/>
        </p:nvCxnSpPr>
        <p:spPr>
          <a:xfrm>
            <a:off x="2930156" y="2030174"/>
            <a:ext cx="8855908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67861" y="5779794"/>
            <a:ext cx="608827" cy="72686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7363951-F40C-4933-A9E8-698DDDEDF532}"/>
              </a:ext>
            </a:extLst>
          </p:cNvPr>
          <p:cNvSpPr txBox="1"/>
          <p:nvPr/>
        </p:nvSpPr>
        <p:spPr>
          <a:xfrm>
            <a:off x="259375" y="2376617"/>
            <a:ext cx="182579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Novos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Produtos</a:t>
            </a:r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Novos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Processos</a:t>
            </a:r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Novos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Modelos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de </a:t>
            </a:r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Negócio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87C818BF-CC8D-4C34-9CB8-612E5B362C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75394" y="2173746"/>
            <a:ext cx="9049105" cy="43153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447ED91-4A65-4840-8E99-676A1D7A5504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861856" y="5547712"/>
            <a:ext cx="1324343" cy="1297589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0BAAFB90-120E-4B29-82F4-A4FAE5A8D3E1}"/>
              </a:ext>
            </a:extLst>
          </p:cNvPr>
          <p:cNvSpPr/>
          <p:nvPr/>
        </p:nvSpPr>
        <p:spPr>
          <a:xfrm>
            <a:off x="10867656" y="5757098"/>
            <a:ext cx="1324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solidFill>
                  <a:srgbClr val="071F12"/>
                </a:solidFill>
                <a:latin typeface="Corbel" panose="020B0503020204020204" pitchFamily="34" charset="0"/>
              </a:rPr>
              <a:t>41</a:t>
            </a:r>
            <a:r>
              <a:rPr lang="pt-PT" b="1" dirty="0">
                <a:solidFill>
                  <a:srgbClr val="071F12"/>
                </a:solidFill>
                <a:latin typeface="Corbel" panose="020B0503020204020204" pitchFamily="34" charset="0"/>
              </a:rPr>
              <a:t> </a:t>
            </a:r>
            <a:r>
              <a:rPr lang="pt-PT" sz="2000" b="1" dirty="0">
                <a:solidFill>
                  <a:srgbClr val="071F12"/>
                </a:solidFill>
                <a:latin typeface="Corbel" panose="020B0503020204020204" pitchFamily="34" charset="0"/>
              </a:rPr>
              <a:t>M€</a:t>
            </a:r>
            <a:endParaRPr lang="pt-PT" b="1" dirty="0">
              <a:solidFill>
                <a:srgbClr val="071F12"/>
              </a:solidFill>
              <a:latin typeface="Corbel" panose="020B0503020204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C0316DE-C150-463D-A6F2-9538705218A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66400" y="92646"/>
            <a:ext cx="1625600" cy="78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295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823364" y="368872"/>
            <a:ext cx="86025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dirty="0">
                <a:solidFill>
                  <a:srgbClr val="00642A"/>
                </a:solidFill>
                <a:latin typeface="Arial Nova" panose="020B0504020202020204" pitchFamily="34" charset="0"/>
              </a:rPr>
              <a:t>Valorização da Resina Natural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DE6AA7-F57B-4BE3-9A49-BDC1F38EFC5B}"/>
              </a:ext>
            </a:extLst>
          </p:cNvPr>
          <p:cNvSpPr txBox="1"/>
          <p:nvPr/>
        </p:nvSpPr>
        <p:spPr>
          <a:xfrm>
            <a:off x="2842811" y="980623"/>
            <a:ext cx="89432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Fomentar a produção e transformação da Resina Natural que é um produto florestal renovável, Sustentável e com elevado potencial económico, ambiental e social para os Espaços Rurais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2DFFF97-86FD-40E8-A133-662D15CF2EBB}"/>
              </a:ext>
            </a:extLst>
          </p:cNvPr>
          <p:cNvCxnSpPr>
            <a:cxnSpLocks/>
          </p:cNvCxnSpPr>
          <p:nvPr/>
        </p:nvCxnSpPr>
        <p:spPr>
          <a:xfrm>
            <a:off x="2930156" y="2011847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 descr="A close up of a leaf&#10;&#10;Description automatically generated">
            <a:extLst>
              <a:ext uri="{FF2B5EF4-FFF2-40B4-BE49-F238E27FC236}">
                <a16:creationId xmlns:a16="http://schemas.microsoft.com/office/drawing/2014/main" id="{C681C2E4-4128-4274-A2AD-377674A796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781"/>
          <a:stretch/>
        </p:blipFill>
        <p:spPr>
          <a:xfrm>
            <a:off x="0" y="0"/>
            <a:ext cx="2388546" cy="685800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53B42B7F-2A18-45AD-BE89-9038137E853A}"/>
              </a:ext>
            </a:extLst>
          </p:cNvPr>
          <p:cNvSpPr/>
          <p:nvPr/>
        </p:nvSpPr>
        <p:spPr>
          <a:xfrm>
            <a:off x="0" y="0"/>
            <a:ext cx="2388546" cy="6858000"/>
          </a:xfrm>
          <a:prstGeom prst="rect">
            <a:avLst/>
          </a:prstGeom>
          <a:solidFill>
            <a:srgbClr val="265B01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3995" y="-12700"/>
            <a:ext cx="2432541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489BA64-7DED-49E2-8D57-E381077D15B6}"/>
              </a:ext>
            </a:extLst>
          </p:cNvPr>
          <p:cNvSpPr txBox="1"/>
          <p:nvPr/>
        </p:nvSpPr>
        <p:spPr>
          <a:xfrm>
            <a:off x="95507" y="902437"/>
            <a:ext cx="23370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pt-PT" sz="2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Resina Natural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CF16A65-8CFE-4DF9-B928-97AD9F3D71ED}"/>
              </a:ext>
            </a:extLst>
          </p:cNvPr>
          <p:cNvCxnSpPr/>
          <p:nvPr/>
        </p:nvCxnSpPr>
        <p:spPr>
          <a:xfrm>
            <a:off x="440874" y="2011847"/>
            <a:ext cx="1947672" cy="0"/>
          </a:xfrm>
          <a:prstGeom prst="line">
            <a:avLst/>
          </a:prstGeom>
          <a:ln w="31750" cmpd="sng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8DCECCF-B0B9-4955-8F93-0E2EEC55B2A1}"/>
              </a:ext>
            </a:extLst>
          </p:cNvPr>
          <p:cNvCxnSpPr>
            <a:cxnSpLocks/>
          </p:cNvCxnSpPr>
          <p:nvPr/>
        </p:nvCxnSpPr>
        <p:spPr>
          <a:xfrm>
            <a:off x="2917456" y="2017474"/>
            <a:ext cx="8855908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67861" y="5779794"/>
            <a:ext cx="608827" cy="72686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7363951-F40C-4933-A9E8-698DDDEDF532}"/>
              </a:ext>
            </a:extLst>
          </p:cNvPr>
          <p:cNvSpPr txBox="1"/>
          <p:nvPr/>
        </p:nvSpPr>
        <p:spPr>
          <a:xfrm>
            <a:off x="259375" y="2376617"/>
            <a:ext cx="182579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Novos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Produtos</a:t>
            </a:r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Novos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Processos</a:t>
            </a:r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endParaRPr lang="en-US" b="1" dirty="0">
              <a:solidFill>
                <a:schemeClr val="bg1"/>
              </a:solidFill>
              <a:latin typeface="Segoe UI" panose="020B0502040204020203" pitchFamily="34" charset="0"/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/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Novos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Modelos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de </a:t>
            </a:r>
            <a:r>
              <a:rPr lang="en-US" b="1" dirty="0" err="1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Negócio</a:t>
            </a:r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B1511BC-B4D3-4A47-942A-2DC70F22D1B1}"/>
              </a:ext>
            </a:extLst>
          </p:cNvPr>
          <p:cNvCxnSpPr>
            <a:cxnSpLocks/>
          </p:cNvCxnSpPr>
          <p:nvPr/>
        </p:nvCxnSpPr>
        <p:spPr>
          <a:xfrm>
            <a:off x="3191791" y="5991225"/>
            <a:ext cx="124087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02E415E5-2D96-46D7-AB66-BB597C26479D}"/>
              </a:ext>
            </a:extLst>
          </p:cNvPr>
          <p:cNvCxnSpPr>
            <a:cxnSpLocks/>
          </p:cNvCxnSpPr>
          <p:nvPr/>
        </p:nvCxnSpPr>
        <p:spPr>
          <a:xfrm>
            <a:off x="4563291" y="5991225"/>
            <a:ext cx="63523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C43982B-BC3D-4839-B2ED-F0AE10A6A3AD}"/>
              </a:ext>
            </a:extLst>
          </p:cNvPr>
          <p:cNvCxnSpPr/>
          <p:nvPr/>
        </p:nvCxnSpPr>
        <p:spPr>
          <a:xfrm>
            <a:off x="4496605" y="5877377"/>
            <a:ext cx="0" cy="256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DC0A801F-2DB5-4B5B-B87F-1279772F2B05}"/>
              </a:ext>
            </a:extLst>
          </p:cNvPr>
          <p:cNvSpPr/>
          <p:nvPr/>
        </p:nvSpPr>
        <p:spPr>
          <a:xfrm>
            <a:off x="7290271" y="5991225"/>
            <a:ext cx="19288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solidFill>
                  <a:srgbClr val="071F12"/>
                </a:solidFill>
                <a:latin typeface="Corbel" panose="020B0503020204020204" pitchFamily="34" charset="0"/>
              </a:rPr>
              <a:t>7,5</a:t>
            </a:r>
            <a:r>
              <a:rPr lang="pt-PT" b="1" dirty="0">
                <a:solidFill>
                  <a:srgbClr val="071F12"/>
                </a:solidFill>
                <a:latin typeface="Corbel" panose="020B0503020204020204" pitchFamily="34" charset="0"/>
              </a:rPr>
              <a:t> </a:t>
            </a:r>
            <a:r>
              <a:rPr lang="pt-PT" sz="2000" b="1" dirty="0">
                <a:solidFill>
                  <a:srgbClr val="071F12"/>
                </a:solidFill>
                <a:latin typeface="Corbel" panose="020B0503020204020204" pitchFamily="34" charset="0"/>
              </a:rPr>
              <a:t>M€</a:t>
            </a:r>
            <a:endParaRPr lang="pt-PT" b="1" dirty="0">
              <a:solidFill>
                <a:srgbClr val="071F12"/>
              </a:solidFill>
              <a:latin typeface="Corbel" panose="020B0503020204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C51AFCD-96C6-414C-8E37-C4511D647F77}"/>
              </a:ext>
            </a:extLst>
          </p:cNvPr>
          <p:cNvSpPr/>
          <p:nvPr/>
        </p:nvSpPr>
        <p:spPr>
          <a:xfrm>
            <a:off x="3093833" y="5991224"/>
            <a:ext cx="15099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solidFill>
                  <a:srgbClr val="071F12"/>
                </a:solidFill>
                <a:latin typeface="Corbel" panose="020B0503020204020204" pitchFamily="34" charset="0"/>
              </a:rPr>
              <a:t>5,5</a:t>
            </a:r>
            <a:r>
              <a:rPr lang="pt-PT" b="1" dirty="0">
                <a:solidFill>
                  <a:srgbClr val="071F12"/>
                </a:solidFill>
                <a:latin typeface="Corbel" panose="020B0503020204020204" pitchFamily="34" charset="0"/>
              </a:rPr>
              <a:t> </a:t>
            </a:r>
            <a:r>
              <a:rPr lang="pt-PT" sz="2000" b="1" dirty="0">
                <a:solidFill>
                  <a:srgbClr val="071F12"/>
                </a:solidFill>
                <a:latin typeface="Corbel" panose="020B0503020204020204" pitchFamily="34" charset="0"/>
              </a:rPr>
              <a:t>M€</a:t>
            </a:r>
            <a:endParaRPr lang="pt-PT" b="1" dirty="0">
              <a:solidFill>
                <a:srgbClr val="071F12"/>
              </a:solidFill>
              <a:latin typeface="Corbel" panose="020B0503020204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77D0F0E-D52F-4321-BC37-705CD90BC0F5}"/>
              </a:ext>
            </a:extLst>
          </p:cNvPr>
          <p:cNvSpPr/>
          <p:nvPr/>
        </p:nvSpPr>
        <p:spPr>
          <a:xfrm>
            <a:off x="7291052" y="5925330"/>
            <a:ext cx="6503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800" dirty="0">
                <a:solidFill>
                  <a:srgbClr val="071F12"/>
                </a:solidFill>
                <a:latin typeface="Corbel" panose="020B0503020204020204" pitchFamily="34" charset="0"/>
              </a:rPr>
              <a:t>1</a:t>
            </a:r>
            <a:endParaRPr lang="pt-PT" sz="2000" dirty="0">
              <a:solidFill>
                <a:srgbClr val="071F12"/>
              </a:solidFill>
              <a:latin typeface="Corbel" panose="020B0503020204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38F79D9-5C4B-49D5-8603-65A377691F50}"/>
              </a:ext>
            </a:extLst>
          </p:cNvPr>
          <p:cNvSpPr/>
          <p:nvPr/>
        </p:nvSpPr>
        <p:spPr>
          <a:xfrm>
            <a:off x="2874255" y="5898890"/>
            <a:ext cx="6503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800" dirty="0">
                <a:solidFill>
                  <a:srgbClr val="071F12"/>
                </a:solidFill>
                <a:latin typeface="Corbel" panose="020B0503020204020204" pitchFamily="34" charset="0"/>
              </a:rPr>
              <a:t>1</a:t>
            </a:r>
            <a:endParaRPr lang="pt-PT" sz="2000" dirty="0">
              <a:solidFill>
                <a:srgbClr val="071F12"/>
              </a:solidFill>
              <a:latin typeface="Corbel" panose="020B0503020204020204" pitchFamily="34" charset="0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EA3645BE-5186-4728-A3B7-C5B1C84343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66400" y="92646"/>
            <a:ext cx="1625600" cy="78653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C05F4DC-5A08-4A28-90AA-F1C5D25FB8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30632" y="2120513"/>
            <a:ext cx="8098519" cy="380086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3F1B495-0933-42CA-9ECC-6959039F8430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861856" y="5547712"/>
            <a:ext cx="1324343" cy="1297589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A08549A-A260-4CD7-A8D9-8DE59C362057}"/>
              </a:ext>
            </a:extLst>
          </p:cNvPr>
          <p:cNvSpPr/>
          <p:nvPr/>
        </p:nvSpPr>
        <p:spPr>
          <a:xfrm>
            <a:off x="10867656" y="5757098"/>
            <a:ext cx="1324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solidFill>
                  <a:srgbClr val="071F12"/>
                </a:solidFill>
                <a:latin typeface="Corbel" panose="020B0503020204020204" pitchFamily="34" charset="0"/>
              </a:rPr>
              <a:t>33</a:t>
            </a:r>
            <a:r>
              <a:rPr lang="pt-PT" b="1" dirty="0">
                <a:solidFill>
                  <a:srgbClr val="071F12"/>
                </a:solidFill>
                <a:latin typeface="Corbel" panose="020B0503020204020204" pitchFamily="34" charset="0"/>
              </a:rPr>
              <a:t> </a:t>
            </a:r>
            <a:r>
              <a:rPr lang="pt-PT" sz="2000" b="1" dirty="0">
                <a:solidFill>
                  <a:srgbClr val="071F12"/>
                </a:solidFill>
                <a:latin typeface="Corbel" panose="020B0503020204020204" pitchFamily="34" charset="0"/>
              </a:rPr>
              <a:t>M€</a:t>
            </a:r>
            <a:endParaRPr lang="pt-PT" b="1" dirty="0">
              <a:solidFill>
                <a:srgbClr val="071F12"/>
              </a:solidFill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903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2E4004A1-3F89-4D2B-A4EC-FBFAC00EFEB5}"/>
              </a:ext>
            </a:extLst>
          </p:cNvPr>
          <p:cNvGrpSpPr/>
          <p:nvPr/>
        </p:nvGrpSpPr>
        <p:grpSpPr>
          <a:xfrm>
            <a:off x="2388546" y="16622"/>
            <a:ext cx="9803454" cy="6856157"/>
            <a:chOff x="2388546" y="16622"/>
            <a:chExt cx="9803454" cy="6856157"/>
          </a:xfrm>
        </p:grpSpPr>
        <p:pic>
          <p:nvPicPr>
            <p:cNvPr id="3" name="Picture 2" descr="A picture containing plant, flower, green, indoor&#10;&#10;Description automatically generated">
              <a:extLst>
                <a:ext uri="{FF2B5EF4-FFF2-40B4-BE49-F238E27FC236}">
                  <a16:creationId xmlns:a16="http://schemas.microsoft.com/office/drawing/2014/main" id="{1DF42B0C-6383-40A4-80B6-E8E73F2E96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39070" y="4038600"/>
              <a:ext cx="4252930" cy="2834179"/>
            </a:xfrm>
            <a:prstGeom prst="rect">
              <a:avLst/>
            </a:prstGeom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4702B30-A46C-4C4B-A25E-9934FD4DECC6}"/>
                </a:ext>
              </a:extLst>
            </p:cNvPr>
            <p:cNvSpPr/>
            <p:nvPr/>
          </p:nvSpPr>
          <p:spPr>
            <a:xfrm>
              <a:off x="2388546" y="4330696"/>
              <a:ext cx="5955354" cy="2527303"/>
            </a:xfrm>
            <a:prstGeom prst="rect">
              <a:avLst/>
            </a:prstGeom>
            <a:gradFill flip="none" rotWithShape="1">
              <a:gsLst>
                <a:gs pos="0">
                  <a:srgbClr val="E8E7E3">
                    <a:alpha val="78000"/>
                  </a:srgbClr>
                </a:gs>
                <a:gs pos="55000">
                  <a:srgbClr val="E8E7E3"/>
                </a:gs>
                <a:gs pos="100000">
                  <a:srgbClr val="E8E7E3">
                    <a:alpha val="87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2205657-DF16-4F0A-996B-82FC4B537E74}"/>
                </a:ext>
              </a:extLst>
            </p:cNvPr>
            <p:cNvSpPr/>
            <p:nvPr/>
          </p:nvSpPr>
          <p:spPr>
            <a:xfrm>
              <a:off x="2388546" y="16622"/>
              <a:ext cx="9803454" cy="4625777"/>
            </a:xfrm>
            <a:prstGeom prst="rect">
              <a:avLst/>
            </a:prstGeom>
            <a:gradFill flip="none" rotWithShape="1">
              <a:gsLst>
                <a:gs pos="0">
                  <a:srgbClr val="E8E7E3">
                    <a:alpha val="0"/>
                  </a:srgbClr>
                </a:gs>
                <a:gs pos="75000">
                  <a:srgbClr val="E8E7E3"/>
                </a:gs>
                <a:gs pos="100000">
                  <a:srgbClr val="E8E7E3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</p:grpSp>
      <p:pic>
        <p:nvPicPr>
          <p:cNvPr id="33" name="Picture 32" descr="A close up of a leaf&#10;&#10;Description automatically generated">
            <a:extLst>
              <a:ext uri="{FF2B5EF4-FFF2-40B4-BE49-F238E27FC236}">
                <a16:creationId xmlns:a16="http://schemas.microsoft.com/office/drawing/2014/main" id="{C681C2E4-4128-4274-A2AD-377674A796D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781"/>
          <a:stretch/>
        </p:blipFill>
        <p:spPr>
          <a:xfrm>
            <a:off x="0" y="0"/>
            <a:ext cx="2388546" cy="685800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53B42B7F-2A18-45AD-BE89-9038137E853A}"/>
              </a:ext>
            </a:extLst>
          </p:cNvPr>
          <p:cNvSpPr/>
          <p:nvPr/>
        </p:nvSpPr>
        <p:spPr>
          <a:xfrm>
            <a:off x="0" y="0"/>
            <a:ext cx="2388546" cy="6858000"/>
          </a:xfrm>
          <a:prstGeom prst="rect">
            <a:avLst/>
          </a:prstGeom>
          <a:solidFill>
            <a:srgbClr val="265B01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B6E1B9C-B4BD-4833-97ED-E74742AFED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3995" y="0"/>
            <a:ext cx="2432541" cy="68580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CF16A65-8CFE-4DF9-B928-97AD9F3D71ED}"/>
              </a:ext>
            </a:extLst>
          </p:cNvPr>
          <p:cNvCxnSpPr/>
          <p:nvPr/>
        </p:nvCxnSpPr>
        <p:spPr>
          <a:xfrm>
            <a:off x="440874" y="2011847"/>
            <a:ext cx="1947672" cy="0"/>
          </a:xfrm>
          <a:prstGeom prst="line">
            <a:avLst/>
          </a:prstGeom>
          <a:ln w="31750" cmpd="sng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B46F0BB4-E77F-4B35-91BC-1EB57CE40B5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867861" y="5779794"/>
            <a:ext cx="608827" cy="72686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EF14EF9-C177-4AFC-9F43-6837A9CCF7BA}"/>
              </a:ext>
            </a:extLst>
          </p:cNvPr>
          <p:cNvSpPr txBox="1"/>
          <p:nvPr/>
        </p:nvSpPr>
        <p:spPr>
          <a:xfrm>
            <a:off x="95507" y="1292668"/>
            <a:ext cx="233703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Abordagem</a:t>
            </a:r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Holistica</a:t>
            </a:r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US" sz="2000" b="1" dirty="0" err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Comité</a:t>
            </a:r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Coordenador</a:t>
            </a:r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US" sz="2000" b="1" dirty="0" err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Consórcios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D066444-5436-4CB0-B7CB-576116572C09}"/>
              </a:ext>
            </a:extLst>
          </p:cNvPr>
          <p:cNvSpPr/>
          <p:nvPr/>
        </p:nvSpPr>
        <p:spPr>
          <a:xfrm>
            <a:off x="2388546" y="0"/>
            <a:ext cx="9803454" cy="68727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1000">
                <a:schemeClr val="bg1">
                  <a:alpha val="59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633F33D-6F52-4CC4-B032-37A382CF6EA7}"/>
              </a:ext>
            </a:extLst>
          </p:cNvPr>
          <p:cNvSpPr/>
          <p:nvPr/>
        </p:nvSpPr>
        <p:spPr>
          <a:xfrm>
            <a:off x="2943194" y="1008714"/>
            <a:ext cx="86025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dirty="0">
                <a:solidFill>
                  <a:srgbClr val="00642A"/>
                </a:solidFill>
                <a:latin typeface="Arial Nova" panose="020B0504020202020204" pitchFamily="34" charset="0"/>
              </a:rPr>
              <a:t>Operacionalização dos apoios  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2DFFF97-86FD-40E8-A133-662D15CF2EBB}"/>
              </a:ext>
            </a:extLst>
          </p:cNvPr>
          <p:cNvCxnSpPr>
            <a:cxnSpLocks/>
          </p:cNvCxnSpPr>
          <p:nvPr/>
        </p:nvCxnSpPr>
        <p:spPr>
          <a:xfrm>
            <a:off x="2930156" y="2011847"/>
            <a:ext cx="8788013" cy="0"/>
          </a:xfrm>
          <a:prstGeom prst="line">
            <a:avLst/>
          </a:prstGeom>
          <a:ln>
            <a:solidFill>
              <a:srgbClr val="0064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8DCECCF-B0B9-4955-8F93-0E2EEC55B2A1}"/>
              </a:ext>
            </a:extLst>
          </p:cNvPr>
          <p:cNvCxnSpPr>
            <a:cxnSpLocks/>
          </p:cNvCxnSpPr>
          <p:nvPr/>
        </p:nvCxnSpPr>
        <p:spPr>
          <a:xfrm>
            <a:off x="2930156" y="2021018"/>
            <a:ext cx="8855908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19644637-F5F6-44BA-9C95-24E8C2544B0B}"/>
              </a:ext>
            </a:extLst>
          </p:cNvPr>
          <p:cNvSpPr/>
          <p:nvPr/>
        </p:nvSpPr>
        <p:spPr>
          <a:xfrm>
            <a:off x="2930156" y="4192764"/>
            <a:ext cx="87613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dirty="0">
                <a:solidFill>
                  <a:srgbClr val="093740"/>
                </a:solidFill>
              </a:rPr>
              <a:t>Estes projetos serão desenvolvidos por três consórcios (um por cada setor/fileira) envolvendo os centros tecnológicos, os laboratórios colaborativos, a academia e o tecido empresarial para dar coerência e robustez à execução destes projetos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F7E7BA7-FE67-4711-B829-FE164881589A}"/>
              </a:ext>
            </a:extLst>
          </p:cNvPr>
          <p:cNvSpPr/>
          <p:nvPr/>
        </p:nvSpPr>
        <p:spPr>
          <a:xfrm>
            <a:off x="2930156" y="2615915"/>
            <a:ext cx="88825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dirty="0">
                <a:solidFill>
                  <a:srgbClr val="093740"/>
                </a:solidFill>
              </a:rPr>
              <a:t>Núcleo interministerial que englobe todas as valências para garantir a tomada de decisões, com a celeridade e rigor técnico exigíveis, sobre as matérias que digam respeito à operacionalização e acompanhamento da execução dos investimentos da componente Bioeconomia (Despacho n.º 2702-B/2021 de 10 de março) 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BE3FA0DE-8D79-4BC6-BB85-0BD7784262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66400" y="92646"/>
            <a:ext cx="1625600" cy="78653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0011061-BDCC-4EE1-B175-8D863D424EEC}"/>
              </a:ext>
            </a:extLst>
          </p:cNvPr>
          <p:cNvSpPr/>
          <p:nvPr/>
        </p:nvSpPr>
        <p:spPr>
          <a:xfrm>
            <a:off x="2987189" y="1523515"/>
            <a:ext cx="76011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Para cada um dos setores será implementado um Projeto Integrado</a:t>
            </a:r>
          </a:p>
        </p:txBody>
      </p:sp>
    </p:spTree>
    <p:extLst>
      <p:ext uri="{BB962C8B-B14F-4D97-AF65-F5344CB8AC3E}">
        <p14:creationId xmlns:p14="http://schemas.microsoft.com/office/powerpoint/2010/main" val="21930101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3DFCC6F-F9D0-491E-95FC-A38A9B4963A8}"/>
              </a:ext>
            </a:extLst>
          </p:cNvPr>
          <p:cNvCxnSpPr/>
          <p:nvPr/>
        </p:nvCxnSpPr>
        <p:spPr>
          <a:xfrm>
            <a:off x="3438144" y="4480687"/>
            <a:ext cx="7687056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E3856FA9-A04E-4C35-9EB7-332542C846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3995" y="0"/>
            <a:ext cx="4299615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F94B842-DBC8-48D8-BE14-4164A48ED0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</a:blip>
          <a:srcRect r="77753"/>
          <a:stretch/>
        </p:blipFill>
        <p:spPr>
          <a:xfrm>
            <a:off x="1020954" y="5659214"/>
            <a:ext cx="608827" cy="7268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D30A2BF-6F7D-4AC6-9BE3-89091B46375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</a:blip>
          <a:srcRect l="22917"/>
          <a:stretch/>
        </p:blipFill>
        <p:spPr>
          <a:xfrm>
            <a:off x="1777822" y="5710349"/>
            <a:ext cx="2127910" cy="733201"/>
          </a:xfrm>
          <a:prstGeom prst="rect">
            <a:avLst/>
          </a:prstGeom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43EADE80-B13B-4097-998F-C3C28B9D5CFD}"/>
              </a:ext>
            </a:extLst>
          </p:cNvPr>
          <p:cNvSpPr txBox="1"/>
          <p:nvPr/>
        </p:nvSpPr>
        <p:spPr>
          <a:xfrm>
            <a:off x="5062757" y="4343462"/>
            <a:ext cx="6116320" cy="543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PT" sz="2000" i="1" spc="-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10 de maio de 2021</a:t>
            </a:r>
            <a:endParaRPr lang="en-US" sz="2000" i="1" spc="-5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F225966-2751-4560-B25A-06CD492D527C}"/>
              </a:ext>
            </a:extLst>
          </p:cNvPr>
          <p:cNvSpPr/>
          <p:nvPr/>
        </p:nvSpPr>
        <p:spPr>
          <a:xfrm>
            <a:off x="690955" y="781050"/>
            <a:ext cx="3564665" cy="4463714"/>
          </a:xfrm>
          <a:prstGeom prst="rect">
            <a:avLst/>
          </a:prstGeom>
          <a:solidFill>
            <a:schemeClr val="bg1">
              <a:lumMod val="95000"/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B61ECB3-6E2F-42E3-B20C-422A500CBA47}"/>
              </a:ext>
            </a:extLst>
          </p:cNvPr>
          <p:cNvCxnSpPr/>
          <p:nvPr/>
        </p:nvCxnSpPr>
        <p:spPr>
          <a:xfrm>
            <a:off x="1490472" y="4480687"/>
            <a:ext cx="1947672" cy="0"/>
          </a:xfrm>
          <a:prstGeom prst="line">
            <a:avLst/>
          </a:prstGeom>
          <a:ln w="31750" cmpd="sng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>
            <a:extLst>
              <a:ext uri="{FF2B5EF4-FFF2-40B4-BE49-F238E27FC236}">
                <a16:creationId xmlns:a16="http://schemas.microsoft.com/office/drawing/2014/main" id="{E55B5B31-AF33-406D-A09A-D429E7695F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0283" y="1243096"/>
            <a:ext cx="7687055" cy="322127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Aft>
                <a:spcPts val="1800"/>
              </a:spcAft>
            </a:pPr>
            <a:r>
              <a:rPr lang="en-US" sz="3200" dirty="0">
                <a:latin typeface="Arial Nova" panose="020B0504020202020204" pitchFamily="34" charset="0"/>
              </a:rPr>
              <a:t/>
            </a:r>
            <a:br>
              <a:rPr lang="en-US" sz="3200" dirty="0">
                <a:latin typeface="Arial Nova" panose="020B0504020202020204" pitchFamily="34" charset="0"/>
              </a:rPr>
            </a:br>
            <a:r>
              <a:rPr lang="pt-PT" sz="3600" b="1" i="1" dirty="0">
                <a:solidFill>
                  <a:srgbClr val="00642A"/>
                </a:solidFill>
                <a:latin typeface="Arial Nova" panose="020B0504020202020204" pitchFamily="34" charset="0"/>
              </a:rPr>
              <a:t>Obrigada!</a:t>
            </a:r>
            <a:endParaRPr lang="en-US" sz="3100" b="1" i="1" dirty="0">
              <a:solidFill>
                <a:srgbClr val="E84134"/>
              </a:solidFill>
              <a:latin typeface="Arial Nova" panose="020B05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655A0F7-9BC8-4F0F-9279-87C4435001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6400" y="41846"/>
            <a:ext cx="1625600" cy="78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531182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WO.pptx" id="{769520F8-BFE5-4C8C-A7AA-375C025A91CE}" vid="{AEAFD717-D3C8-4034-8F7E-D5220B0CCEB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{F8782514-54A3-4F8C-BCC8-7858E1A8730B}tf56160789_win32</Template>
  <TotalTime>0</TotalTime>
  <Words>752</Words>
  <Application>Microsoft Office PowerPoint</Application>
  <PresentationFormat>Ecrã Panorâmico</PresentationFormat>
  <Paragraphs>137</Paragraphs>
  <Slides>11</Slides>
  <Notes>11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20" baseType="lpstr">
      <vt:lpstr>Arial</vt:lpstr>
      <vt:lpstr>Arial Nova</vt:lpstr>
      <vt:lpstr>Bookman Old Style</vt:lpstr>
      <vt:lpstr>Calibri</vt:lpstr>
      <vt:lpstr>Corbel</vt:lpstr>
      <vt:lpstr>Franklin Gothic Book</vt:lpstr>
      <vt:lpstr>Segoe UI</vt:lpstr>
      <vt:lpstr>Wingdings</vt:lpstr>
      <vt:lpstr>1_RetrospectVTI</vt:lpstr>
      <vt:lpstr>   Componente da Bioeconomia Sustentável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Obrigada!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2020-12-10T09:33:26Z</dcterms:created>
  <dcterms:modified xsi:type="dcterms:W3CDTF">2021-06-29T08:15:46Z</dcterms:modified>
</cp:coreProperties>
</file>