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13" r:id="rId4"/>
  </p:sldMasterIdLst>
  <p:notesMasterIdLst>
    <p:notesMasterId r:id="rId17"/>
  </p:notesMasterIdLst>
  <p:handoutMasterIdLst>
    <p:handoutMasterId r:id="rId18"/>
  </p:handoutMasterIdLst>
  <p:sldIdLst>
    <p:sldId id="256" r:id="rId5"/>
    <p:sldId id="292" r:id="rId6"/>
    <p:sldId id="290" r:id="rId7"/>
    <p:sldId id="295" r:id="rId8"/>
    <p:sldId id="268" r:id="rId9"/>
    <p:sldId id="286" r:id="rId10"/>
    <p:sldId id="265" r:id="rId11"/>
    <p:sldId id="294" r:id="rId12"/>
    <p:sldId id="297" r:id="rId13"/>
    <p:sldId id="263" r:id="rId14"/>
    <p:sldId id="282" r:id="rId15"/>
    <p:sldId id="296" r:id="rId16"/>
  </p:sldIdLst>
  <p:sldSz cx="12192000" cy="6858000"/>
  <p:notesSz cx="6888163" cy="10018713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F1EA"/>
    <a:srgbClr val="FEFEFD"/>
    <a:srgbClr val="62A39F"/>
    <a:srgbClr val="579A3E"/>
    <a:srgbClr val="FBFBFB"/>
    <a:srgbClr val="F2F2F2"/>
    <a:srgbClr val="7B7C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édio 2 - Destaqu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Estilo Médio 2 - Destaqu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Estilo Médio 2 - Destaqu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Sem Estilo, Sem Grelh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Estilo com Tema 1 - Destaqu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88" autoAdjust="0"/>
    <p:restoredTop sz="70853" autoAdjust="0"/>
  </p:normalViewPr>
  <p:slideViewPr>
    <p:cSldViewPr snapToGrid="0">
      <p:cViewPr varScale="1">
        <p:scale>
          <a:sx n="101" d="100"/>
          <a:sy n="101" d="100"/>
        </p:scale>
        <p:origin x="534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6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>
            <a:extLst>
              <a:ext uri="{FF2B5EF4-FFF2-40B4-BE49-F238E27FC236}">
                <a16:creationId xmlns:a16="http://schemas.microsoft.com/office/drawing/2014/main" id="{01679ED4-E19C-4B42-8DBB-2B8375A8D9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8501E0A9-C59B-49DC-BCCB-3E54FA303D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ED730-6901-4764-B8C2-395DE345EA5D}" type="datetimeFigureOut">
              <a:rPr lang="pt-PT" smtClean="0"/>
              <a:t>22/06/2021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1A0C5636-0C3C-4282-81F8-6046E8DEBF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C4796F15-894E-496D-99BA-64489460DA1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D356D-2106-43A1-BF16-4BB50246ADB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25248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74398-3D88-42EE-9212-C14E9318295B}" type="datetimeFigureOut">
              <a:rPr lang="pt-PT" smtClean="0"/>
              <a:t>22/06/2021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8975" y="4821238"/>
            <a:ext cx="5510213" cy="39449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9483E-96D3-4797-BFDA-769512034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9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PT" dirty="0"/>
          </a:p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73029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0475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60097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90927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sz="1200" dirty="0">
              <a:solidFill>
                <a:srgbClr val="262626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4352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40332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8251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3393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>
              <a:sym typeface="Wingdings" panose="05000000000000000000" pitchFamily="2" charset="2"/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59311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94052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11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956975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59483E-96D3-4797-BFDA-769512034792}" type="slidenum">
              <a:rPr lang="pt-PT" smtClean="0"/>
              <a:t>12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74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022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pic>
        <p:nvPicPr>
          <p:cNvPr id="10" name="Marcador de Posição de Conteúdo 4" descr="Uma imagem com planta, verde, escuro, árvore&#10;&#10;Descrição gerada automaticamente">
            <a:extLst>
              <a:ext uri="{FF2B5EF4-FFF2-40B4-BE49-F238E27FC236}">
                <a16:creationId xmlns:a16="http://schemas.microsoft.com/office/drawing/2014/main" id="{FE354860-4819-4F53-B965-F3C4738AF30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896" y="178037"/>
            <a:ext cx="1167211" cy="116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74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>
            <a:cxnSpLocks/>
          </p:cNvCxnSpPr>
          <p:nvPr/>
        </p:nvCxnSpPr>
        <p:spPr>
          <a:xfrm>
            <a:off x="1207658" y="4485132"/>
            <a:ext cx="1018359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016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782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63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235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942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637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343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772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752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878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656243"/>
            <a:ext cx="10058400" cy="421284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12520" y="1410683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975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A8E9C91B-7EAD-4562-AB0E-DFB9663AE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652BD35A-BC99-4831-A358-06E2CEB966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 w="69850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FEF1430-91D7-40C2-B7C3-CBCADE50AE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7646" y="908323"/>
            <a:ext cx="10936707" cy="5041354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EFD2957-A333-4935-990B-CB9738C0C129}"/>
              </a:ext>
            </a:extLst>
          </p:cNvPr>
          <p:cNvSpPr txBox="1"/>
          <p:nvPr/>
        </p:nvSpPr>
        <p:spPr>
          <a:xfrm>
            <a:off x="6689221" y="5502560"/>
            <a:ext cx="46852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b="1" cap="small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</a:rPr>
              <a:t>Cerimónia</a:t>
            </a:r>
            <a:r>
              <a:rPr lang="en-GB" b="1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</a:rPr>
              <a:t> de </a:t>
            </a:r>
            <a:r>
              <a:rPr lang="en-GB" b="1" cap="small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</a:rPr>
              <a:t>Apresentação</a:t>
            </a:r>
            <a:r>
              <a:rPr lang="en-GB" b="1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en-GB" b="1" cap="small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</a:rPr>
              <a:t>Pública</a:t>
            </a:r>
            <a:endParaRPr lang="en-GB" b="1" cap="small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algn="r"/>
            <a:r>
              <a:rPr lang="en-GB" b="1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Calibri" panose="020F0502020204030204" pitchFamily="34" charset="0"/>
              </a:rPr>
              <a:t>Alexandra Carvalho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51031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75EC9338-2486-4794-87D5-92242C4B5C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8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m 24" descr="Uma imagem com mesa&#10;&#10;Descrição gerada automaticamente">
            <a:extLst>
              <a:ext uri="{FF2B5EF4-FFF2-40B4-BE49-F238E27FC236}">
                <a16:creationId xmlns:a16="http://schemas.microsoft.com/office/drawing/2014/main" id="{5C67CCDE-17FB-4B40-9F5F-75B4EBE98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2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AEBD537-1C57-4E2A-960B-AA90CD090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00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02C3AF80-5FB5-4DEB-BF07-306502102482}"/>
              </a:ext>
            </a:extLst>
          </p:cNvPr>
          <p:cNvSpPr/>
          <p:nvPr/>
        </p:nvSpPr>
        <p:spPr>
          <a:xfrm>
            <a:off x="1163782" y="2046514"/>
            <a:ext cx="10051065" cy="4346911"/>
          </a:xfrm>
          <a:prstGeom prst="roundRect">
            <a:avLst/>
          </a:prstGeom>
          <a:solidFill>
            <a:srgbClr val="D9F1EA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FF0FE6E-0E27-4461-8EBD-7980CCCD3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392" y="503622"/>
            <a:ext cx="8804366" cy="730996"/>
          </a:xfrm>
        </p:spPr>
        <p:txBody>
          <a:bodyPr>
            <a:normAutofit/>
          </a:bodyPr>
          <a:lstStyle/>
          <a:p>
            <a:r>
              <a:rPr lang="pt-PT" sz="4000" dirty="0"/>
              <a:t>Programa Edifícios mais Sustentáveis</a:t>
            </a:r>
          </a:p>
        </p:txBody>
      </p:sp>
      <p:grpSp>
        <p:nvGrpSpPr>
          <p:cNvPr id="14" name="Agrupar 13">
            <a:extLst>
              <a:ext uri="{FF2B5EF4-FFF2-40B4-BE49-F238E27FC236}">
                <a16:creationId xmlns:a16="http://schemas.microsoft.com/office/drawing/2014/main" id="{122984C1-7AC1-486F-B56B-749E92F74DF4}"/>
              </a:ext>
            </a:extLst>
          </p:cNvPr>
          <p:cNvGrpSpPr/>
          <p:nvPr/>
        </p:nvGrpSpPr>
        <p:grpSpPr>
          <a:xfrm>
            <a:off x="2514910" y="3813849"/>
            <a:ext cx="7422521" cy="885642"/>
            <a:chOff x="2478054" y="3044906"/>
            <a:chExt cx="7422521" cy="885642"/>
          </a:xfrm>
        </p:grpSpPr>
        <p:sp>
          <p:nvSpPr>
            <p:cNvPr id="10" name="Retângulo: Cantos Arredondados 9">
              <a:extLst>
                <a:ext uri="{FF2B5EF4-FFF2-40B4-BE49-F238E27FC236}">
                  <a16:creationId xmlns:a16="http://schemas.microsoft.com/office/drawing/2014/main" id="{14824D7B-4B96-46A6-84F5-286459F8ED00}"/>
                </a:ext>
              </a:extLst>
            </p:cNvPr>
            <p:cNvSpPr/>
            <p:nvPr/>
          </p:nvSpPr>
          <p:spPr>
            <a:xfrm>
              <a:off x="2478054" y="3061599"/>
              <a:ext cx="7422521" cy="8689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PT" sz="4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5798081-B081-4CB9-9957-BE2BB32AC406}"/>
                </a:ext>
              </a:extLst>
            </p:cNvPr>
            <p:cNvSpPr txBox="1"/>
            <p:nvPr/>
          </p:nvSpPr>
          <p:spPr>
            <a:xfrm>
              <a:off x="2622207" y="3044906"/>
              <a:ext cx="71909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  <a:buFont typeface="Calibri" panose="020F0502020204030204" pitchFamily="34" charset="0"/>
                <a:buChar char="̶"/>
              </a:pPr>
              <a:r>
                <a:rPr lang="pt-PT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Melhoria do desempenho energético e hídrico dos edifícios de habitação</a:t>
              </a:r>
            </a:p>
            <a:p>
              <a:pPr marL="285750" indent="-285750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  <a:buFont typeface="Calibri" panose="020F0502020204030204" pitchFamily="34" charset="0"/>
                <a:buChar char="̶"/>
              </a:pPr>
              <a:r>
                <a:rPr lang="pt-PT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Benefícios ambientais, sociais e económicos para os cidadãos e para o país</a:t>
              </a:r>
            </a:p>
          </p:txBody>
        </p:sp>
      </p:grpSp>
      <p:sp>
        <p:nvSpPr>
          <p:cNvPr id="13" name="Retângulo 12"/>
          <p:cNvSpPr/>
          <p:nvPr/>
        </p:nvSpPr>
        <p:spPr>
          <a:xfrm>
            <a:off x="1750050" y="2118347"/>
            <a:ext cx="88785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600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Financiamento de medidas que promovam a </a:t>
            </a:r>
            <a:r>
              <a:rPr lang="pt-PT" b="1" cap="small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reabilitação</a:t>
            </a:r>
            <a:r>
              <a:rPr lang="pt-PT" sz="1600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a </a:t>
            </a:r>
            <a:r>
              <a:rPr lang="pt-PT" b="1" cap="small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descarbonização</a:t>
            </a:r>
            <a:r>
              <a:rPr lang="pt-PT" sz="1600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a </a:t>
            </a:r>
            <a:r>
              <a:rPr lang="pt-PT" b="1" cap="small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eficiência energética</a:t>
            </a:r>
            <a:r>
              <a:rPr lang="pt-PT" sz="1600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a </a:t>
            </a:r>
            <a:r>
              <a:rPr lang="pt-PT" b="1" cap="small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eficiência hídrica </a:t>
            </a:r>
            <a:r>
              <a:rPr lang="pt-PT" sz="1600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a </a:t>
            </a:r>
            <a:r>
              <a:rPr lang="pt-PT" b="1" cap="small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economia circular</a:t>
            </a:r>
            <a:endParaRPr lang="pt-PT" sz="1600" b="1" cap="small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/>
            <a:endParaRPr lang="pt-PT" sz="1600" dirty="0">
              <a:solidFill>
                <a:srgbClr val="579A3E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Seta para baixo 14"/>
          <p:cNvSpPr/>
          <p:nvPr/>
        </p:nvSpPr>
        <p:spPr>
          <a:xfrm>
            <a:off x="5416331" y="2839977"/>
            <a:ext cx="1545964" cy="278675"/>
          </a:xfrm>
          <a:prstGeom prst="downArrow">
            <a:avLst>
              <a:gd name="adj1" fmla="val 100000"/>
              <a:gd name="adj2" fmla="val 100000"/>
            </a:avLst>
          </a:prstGeom>
          <a:solidFill>
            <a:srgbClr val="D9F1EA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59390BCF-0067-4730-8020-8CD52A040668}"/>
              </a:ext>
            </a:extLst>
          </p:cNvPr>
          <p:cNvGrpSpPr/>
          <p:nvPr/>
        </p:nvGrpSpPr>
        <p:grpSpPr>
          <a:xfrm>
            <a:off x="3110669" y="5014738"/>
            <a:ext cx="6378890" cy="1045547"/>
            <a:chOff x="3110669" y="4980554"/>
            <a:chExt cx="6378890" cy="1045547"/>
          </a:xfrm>
        </p:grpSpPr>
        <p:sp>
          <p:nvSpPr>
            <p:cNvPr id="19" name="Retângulo 18">
              <a:extLst>
                <a:ext uri="{FF2B5EF4-FFF2-40B4-BE49-F238E27FC236}">
                  <a16:creationId xmlns:a16="http://schemas.microsoft.com/office/drawing/2014/main" id="{72DD6CF3-8CAC-43B2-8ECA-C0338344C343}"/>
                </a:ext>
              </a:extLst>
            </p:cNvPr>
            <p:cNvSpPr/>
            <p:nvPr/>
          </p:nvSpPr>
          <p:spPr>
            <a:xfrm>
              <a:off x="8601847" y="5186589"/>
              <a:ext cx="766294" cy="699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22" name="Retângulo 21">
              <a:extLst>
                <a:ext uri="{FF2B5EF4-FFF2-40B4-BE49-F238E27FC236}">
                  <a16:creationId xmlns:a16="http://schemas.microsoft.com/office/drawing/2014/main" id="{5882A7A0-E871-45CD-BA77-573752B98866}"/>
                </a:ext>
              </a:extLst>
            </p:cNvPr>
            <p:cNvSpPr/>
            <p:nvPr/>
          </p:nvSpPr>
          <p:spPr>
            <a:xfrm>
              <a:off x="4308212" y="5186589"/>
              <a:ext cx="766294" cy="699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pic>
          <p:nvPicPr>
            <p:cNvPr id="7" name="Imagem 6">
              <a:extLst>
                <a:ext uri="{FF2B5EF4-FFF2-40B4-BE49-F238E27FC236}">
                  <a16:creationId xmlns:a16="http://schemas.microsoft.com/office/drawing/2014/main" id="{D6FA50A6-D386-41E0-81FE-1B77E1A93B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00" t="19851" r="213" b="16221"/>
            <a:stretch/>
          </p:blipFill>
          <p:spPr>
            <a:xfrm>
              <a:off x="3110669" y="4980554"/>
              <a:ext cx="6378890" cy="1045547"/>
            </a:xfrm>
            <a:prstGeom prst="rect">
              <a:avLst/>
            </a:prstGeom>
          </p:spPr>
        </p:pic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10554247-3C38-4327-AB48-4CD37A788259}"/>
              </a:ext>
            </a:extLst>
          </p:cNvPr>
          <p:cNvSpPr txBox="1"/>
          <p:nvPr/>
        </p:nvSpPr>
        <p:spPr>
          <a:xfrm>
            <a:off x="2381769" y="4737739"/>
            <a:ext cx="243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PT" sz="1200" b="1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este programa contribui para os </a:t>
            </a:r>
            <a:r>
              <a:rPr lang="pt-PT" sz="1200" b="1" cap="small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ods</a:t>
            </a:r>
            <a:r>
              <a:rPr lang="pt-PT" sz="1200" b="1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  <a:endParaRPr lang="pt-PT" sz="1200" dirty="0"/>
          </a:p>
        </p:txBody>
      </p:sp>
      <p:pic>
        <p:nvPicPr>
          <p:cNvPr id="17" name="Imagem 16" descr="Uma imagem com texto&#10;&#10;Descrição gerada automaticamente">
            <a:extLst>
              <a:ext uri="{FF2B5EF4-FFF2-40B4-BE49-F238E27FC236}">
                <a16:creationId xmlns:a16="http://schemas.microsoft.com/office/drawing/2014/main" id="{95DC43C9-271C-4CBB-B844-0C26756414A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619" y="5906359"/>
            <a:ext cx="2717957" cy="572309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2506365" y="3192395"/>
            <a:ext cx="8521853" cy="555789"/>
            <a:chOff x="2478054" y="4004203"/>
            <a:chExt cx="8521853" cy="555789"/>
          </a:xfrm>
        </p:grpSpPr>
        <p:grpSp>
          <p:nvGrpSpPr>
            <p:cNvPr id="6" name="Grupo 5"/>
            <p:cNvGrpSpPr/>
            <p:nvPr/>
          </p:nvGrpSpPr>
          <p:grpSpPr>
            <a:xfrm>
              <a:off x="2478054" y="4004203"/>
              <a:ext cx="7472978" cy="555789"/>
              <a:chOff x="2709627" y="1244561"/>
              <a:chExt cx="7472978" cy="555789"/>
            </a:xfrm>
          </p:grpSpPr>
          <p:sp>
            <p:nvSpPr>
              <p:cNvPr id="5" name="Retângulo arredondado 4"/>
              <p:cNvSpPr/>
              <p:nvPr/>
            </p:nvSpPr>
            <p:spPr>
              <a:xfrm>
                <a:off x="2709627" y="1246082"/>
                <a:ext cx="7422521" cy="554268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/>
              </a:p>
            </p:txBody>
          </p:sp>
          <p:sp>
            <p:nvSpPr>
              <p:cNvPr id="4" name="Retângulo 3"/>
              <p:cNvSpPr/>
              <p:nvPr/>
            </p:nvSpPr>
            <p:spPr>
              <a:xfrm>
                <a:off x="2853780" y="1244561"/>
                <a:ext cx="7328825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Clr>
                    <a:schemeClr val="tx1">
                      <a:lumMod val="75000"/>
                      <a:lumOff val="25000"/>
                    </a:schemeClr>
                  </a:buClr>
                  <a:buFont typeface="Calibri" panose="020F0502020204030204" pitchFamily="34" charset="0"/>
                  <a:buChar char="̶"/>
                </a:pPr>
                <a:r>
                  <a:rPr lang="pt-PT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30% de redução do consumo de energia primária nos edifícios intervencionados</a:t>
                </a:r>
              </a:p>
            </p:txBody>
          </p:sp>
        </p:grpSp>
        <p:sp>
          <p:nvSpPr>
            <p:cNvPr id="8" name="CaixaDeTexto 7"/>
            <p:cNvSpPr txBox="1"/>
            <p:nvPr/>
          </p:nvSpPr>
          <p:spPr>
            <a:xfrm>
              <a:off x="9759479" y="4133309"/>
              <a:ext cx="12404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pt-PT" sz="16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pic>
        <p:nvPicPr>
          <p:cNvPr id="25" name="Imagem 24">
            <a:extLst>
              <a:ext uri="{FF2B5EF4-FFF2-40B4-BE49-F238E27FC236}">
                <a16:creationId xmlns:a16="http://schemas.microsoft.com/office/drawing/2014/main" id="{08A0DE3D-394B-4594-BFFB-9B6F0F3AA5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01" y="6393425"/>
            <a:ext cx="1026681" cy="3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440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F0FE6E-0E27-4461-8EBD-7980CCCD3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Qual o âmbito?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E0AC18CE-7E82-49F6-A2B0-753D92451836}"/>
              </a:ext>
            </a:extLst>
          </p:cNvPr>
          <p:cNvSpPr txBox="1"/>
          <p:nvPr/>
        </p:nvSpPr>
        <p:spPr>
          <a:xfrm>
            <a:off x="4307080" y="1806167"/>
            <a:ext cx="6848600" cy="4578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1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" panose="020F0502020204030204" pitchFamily="34" charset="0"/>
              <a:buChar char="̶"/>
            </a:pPr>
            <a:r>
              <a:rPr lang="pt-PT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Território nacional</a:t>
            </a:r>
          </a:p>
          <a:p>
            <a:pPr marL="285750" lvl="1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" panose="020F0502020204030204" pitchFamily="34" charset="0"/>
              <a:buChar char="̶"/>
            </a:pPr>
            <a:endParaRPr lang="pt-PT" sz="1200" b="1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lvl="1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" panose="020F0502020204030204" pitchFamily="34" charset="0"/>
              <a:buChar char="̶"/>
            </a:pPr>
            <a:r>
              <a:rPr lang="pt-PT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Edifícios de habitação existentes, unifamiliares, bem como edifícios multifamiliares ou suas frações autónomas:</a:t>
            </a:r>
          </a:p>
          <a:p>
            <a:pPr marL="742950" lvl="2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 Light" panose="020F0302020204030204" pitchFamily="34" charset="0"/>
              <a:buChar char="•"/>
            </a:pPr>
            <a:r>
              <a:rPr lang="pt-P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construídos até 31.12.2006</a:t>
            </a:r>
            <a:r>
              <a:rPr lang="pt-PT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PT" sz="14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inclusive, para todas as tipologias de intervenção.</a:t>
            </a:r>
            <a:endParaRPr lang="pt-PT" sz="1600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EFEFD"/>
              </a:highlight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2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 Light" panose="020F0302020204030204" pitchFamily="34" charset="0"/>
              <a:buChar char="•"/>
            </a:pPr>
            <a:r>
              <a:rPr lang="pt-PT" sz="16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construídos até 1.7.2021</a:t>
            </a:r>
            <a:r>
              <a:rPr lang="pt-PT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pt-PT" sz="12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inclusive,</a:t>
            </a:r>
            <a:r>
              <a:rPr lang="pt-PT" sz="12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12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apenas</a:t>
            </a:r>
            <a:r>
              <a:rPr lang="pt-PT" sz="12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12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EFEFD"/>
                </a:highligh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candidaturas às tipologias de intervenção 3, 4, 5 e 6.</a:t>
            </a:r>
          </a:p>
          <a:p>
            <a:pPr marL="457200" lvl="2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pt-PT" sz="1200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EFEFD"/>
              </a:highlight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1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" panose="020F0502020204030204" pitchFamily="34" charset="0"/>
              <a:buChar char="̶"/>
            </a:pPr>
            <a:r>
              <a:rPr lang="pt-PT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Pessoas singulares, proprietários e coproprietários ou o cabeça de casal de herança indivisa de edifícios de habitação existentes, unifamiliares, bem como edifícios multifamiliares ou suas frações autónomas.</a:t>
            </a:r>
          </a:p>
          <a:p>
            <a:pPr marL="742950" lvl="2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 Light" panose="020F0302020204030204" pitchFamily="34" charset="0"/>
              <a:buChar char="•"/>
            </a:pPr>
            <a:r>
              <a:rPr lang="pt-P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Moradias; Apartamentos; Prédios </a:t>
            </a:r>
          </a:p>
          <a:p>
            <a:pPr marL="742950" lvl="2" indent="-285750">
              <a:lnSpc>
                <a:spcPct val="150000"/>
              </a:lnSpc>
              <a:buClr>
                <a:schemeClr val="tx1">
                  <a:lumMod val="75000"/>
                  <a:lumOff val="25000"/>
                </a:schemeClr>
              </a:buClr>
              <a:buFont typeface="Calibri Light" panose="020F0302020204030204" pitchFamily="34" charset="0"/>
              <a:buChar char="•"/>
            </a:pPr>
            <a:r>
              <a:rPr lang="pt-P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Habitação </a:t>
            </a:r>
            <a:r>
              <a:rPr lang="pt-P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permanente ou segunda habitação</a:t>
            </a:r>
            <a:endParaRPr lang="pt-PT" sz="1600" b="1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214A454-7899-45D4-BD31-7D2FBF93268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95" b="11746"/>
          <a:stretch/>
        </p:blipFill>
        <p:spPr>
          <a:xfrm>
            <a:off x="-496045" y="1945947"/>
            <a:ext cx="4607439" cy="5125228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A1B85E-B3D0-4A10-9B5D-5C3CFC24AD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01" y="6393425"/>
            <a:ext cx="1026681" cy="3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15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D3C7B43D-1BA5-4BF2-A993-EBCF1AE648EE}"/>
              </a:ext>
            </a:extLst>
          </p:cNvPr>
          <p:cNvSpPr/>
          <p:nvPr/>
        </p:nvSpPr>
        <p:spPr>
          <a:xfrm>
            <a:off x="1070467" y="1797601"/>
            <a:ext cx="10051065" cy="4346911"/>
          </a:xfrm>
          <a:prstGeom prst="roundRect">
            <a:avLst/>
          </a:prstGeom>
          <a:solidFill>
            <a:srgbClr val="D9F1EA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3E139A78-4A3B-4FA4-9159-5A68A1DABD1C}"/>
              </a:ext>
            </a:extLst>
          </p:cNvPr>
          <p:cNvSpPr txBox="1">
            <a:spLocks/>
          </p:cNvSpPr>
          <p:nvPr/>
        </p:nvSpPr>
        <p:spPr>
          <a:xfrm>
            <a:off x="1086095" y="388576"/>
            <a:ext cx="10058400" cy="8131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Qual o valor do apoio?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D4220401-DF9D-4C79-B956-A3B70D8B50E6}"/>
              </a:ext>
            </a:extLst>
          </p:cNvPr>
          <p:cNvSpPr txBox="1"/>
          <p:nvPr/>
        </p:nvSpPr>
        <p:spPr>
          <a:xfrm>
            <a:off x="3814482" y="4412785"/>
            <a:ext cx="45630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alibri" panose="020F0502020204030204" pitchFamily="34" charset="0"/>
              <a:buChar char="̶"/>
            </a:pP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Taxa de </a:t>
            </a:r>
            <a:r>
              <a:rPr lang="en-GB" sz="1600" dirty="0" err="1">
                <a:latin typeface="Calibri Light" panose="020F0302020204030204" pitchFamily="34" charset="0"/>
                <a:ea typeface="Calibri" panose="020F0502020204030204" pitchFamily="34" charset="0"/>
              </a:rPr>
              <a:t>comparticipação</a:t>
            </a: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 de 85%.</a:t>
            </a:r>
          </a:p>
          <a:p>
            <a:pPr marL="285750" indent="-285750">
              <a:lnSpc>
                <a:spcPct val="150000"/>
              </a:lnSpc>
              <a:buFont typeface="Calibri" panose="020F0502020204030204" pitchFamily="34" charset="0"/>
              <a:buChar char="̶"/>
            </a:pP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IVA </a:t>
            </a:r>
            <a:r>
              <a:rPr lang="en-GB" sz="1600" dirty="0" err="1">
                <a:latin typeface="Calibri Light" panose="020F0302020204030204" pitchFamily="34" charset="0"/>
                <a:ea typeface="Calibri" panose="020F0502020204030204" pitchFamily="34" charset="0"/>
              </a:rPr>
              <a:t>não</a:t>
            </a: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en-GB" sz="1600" dirty="0" err="1">
                <a:latin typeface="Calibri Light" panose="020F0302020204030204" pitchFamily="34" charset="0"/>
                <a:ea typeface="Calibri" panose="020F0502020204030204" pitchFamily="34" charset="0"/>
              </a:rPr>
              <a:t>incluído</a:t>
            </a: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Calibri" panose="020F0502020204030204" pitchFamily="34" charset="0"/>
              <a:buChar char="̶"/>
            </a:pPr>
            <a:r>
              <a:rPr lang="en-GB" sz="1600" dirty="0" err="1">
                <a:latin typeface="Calibri Light" panose="020F0302020204030204" pitchFamily="34" charset="0"/>
                <a:ea typeface="Calibri" panose="020F0502020204030204" pitchFamily="34" charset="0"/>
              </a:rPr>
              <a:t>Limites</a:t>
            </a: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en-GB" sz="1600" dirty="0" err="1">
                <a:latin typeface="Calibri Light" panose="020F0302020204030204" pitchFamily="34" charset="0"/>
                <a:ea typeface="Calibri" panose="020F0502020204030204" pitchFamily="34" charset="0"/>
              </a:rPr>
              <a:t>máximos</a:t>
            </a: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 por </a:t>
            </a:r>
            <a:r>
              <a:rPr lang="en-GB" sz="1600" dirty="0" err="1">
                <a:latin typeface="Calibri Light" panose="020F0302020204030204" pitchFamily="34" charset="0"/>
                <a:ea typeface="Calibri" panose="020F0502020204030204" pitchFamily="34" charset="0"/>
              </a:rPr>
              <a:t>candidato</a:t>
            </a: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 e por </a:t>
            </a:r>
            <a:r>
              <a:rPr lang="en-GB" sz="1600" dirty="0" err="1">
                <a:latin typeface="Calibri Light" panose="020F0302020204030204" pitchFamily="34" charset="0"/>
                <a:ea typeface="Calibri" panose="020F0502020204030204" pitchFamily="34" charset="0"/>
              </a:rPr>
              <a:t>candidatura</a:t>
            </a: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Calibri Light" panose="020F03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57EEF6BD-F37C-469D-8694-DF1A7CCA03CF}"/>
              </a:ext>
            </a:extLst>
          </p:cNvPr>
          <p:cNvSpPr txBox="1"/>
          <p:nvPr/>
        </p:nvSpPr>
        <p:spPr>
          <a:xfrm>
            <a:off x="1858856" y="2336694"/>
            <a:ext cx="8660916" cy="1200329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PT" sz="2400" b="1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Dotação: </a:t>
            </a:r>
            <a:r>
              <a:rPr lang="pt-PT" sz="72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30 0</a:t>
            </a:r>
            <a:r>
              <a:rPr lang="pt-PT" sz="7200" b="1" dirty="0">
                <a:solidFill>
                  <a:schemeClr val="accent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00 000 €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AE5380AF-7F5D-4E38-9240-979966A6C866}"/>
              </a:ext>
            </a:extLst>
          </p:cNvPr>
          <p:cNvSpPr txBox="1"/>
          <p:nvPr/>
        </p:nvSpPr>
        <p:spPr>
          <a:xfrm>
            <a:off x="1858856" y="3633517"/>
            <a:ext cx="8775616" cy="634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2400" b="1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Candidaturas abertas até </a:t>
            </a:r>
            <a:r>
              <a:rPr lang="pt-PT" sz="2400" b="1" cap="small" dirty="0">
                <a:solidFill>
                  <a:srgbClr val="D9F1EA"/>
                </a:solidFill>
                <a:highlight>
                  <a:srgbClr val="62A39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30.NOV.2021</a:t>
            </a:r>
            <a:r>
              <a:rPr lang="pt-PT" sz="2400" b="1" cap="small" dirty="0">
                <a:solidFill>
                  <a:srgbClr val="D9F1EA"/>
                </a:solidFill>
                <a:highlight>
                  <a:srgbClr val="D9F1EA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4400" b="1" u="sng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ou</a:t>
            </a:r>
            <a:r>
              <a:rPr lang="pt-PT" sz="2400" b="1" cap="small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2400" b="1" cap="small" dirty="0">
                <a:solidFill>
                  <a:srgbClr val="62A3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até a dotação se esgotar</a:t>
            </a:r>
            <a:r>
              <a:rPr lang="pt-PT" sz="2400" b="1" cap="small" dirty="0">
                <a:solidFill>
                  <a:srgbClr val="D9F1EA"/>
                </a:solidFill>
                <a:highlight>
                  <a:srgbClr val="62A39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431E09C4-7B43-422D-8C8A-98450D30C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01" y="6393425"/>
            <a:ext cx="1026681" cy="3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74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F0FE6E-0E27-4461-8EBD-7980CCCD3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O que apoiamos?</a:t>
            </a:r>
          </a:p>
        </p:txBody>
      </p:sp>
      <p:pic>
        <p:nvPicPr>
          <p:cNvPr id="25" name="Gráfico 24" descr="Distintivo: ponto de interrogação com preenchimento sólido">
            <a:extLst>
              <a:ext uri="{FF2B5EF4-FFF2-40B4-BE49-F238E27FC236}">
                <a16:creationId xmlns:a16="http://schemas.microsoft.com/office/drawing/2014/main" id="{8A733E65-6BBE-4345-819D-85B6BF48658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66480" y="2434997"/>
            <a:ext cx="2520000" cy="2520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8D6A6A2-AFEB-4250-B5B1-10EF14757C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01" y="6393425"/>
            <a:ext cx="1026681" cy="3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80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439D29DD-0096-4929-8540-016D18511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28600" y="0"/>
            <a:ext cx="12487507" cy="702422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17FC406-A7CE-4E23-B909-370901A32A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01" y="6393425"/>
            <a:ext cx="1026681" cy="3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763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F0FE6E-0E27-4461-8EBD-7980CCCD3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10663"/>
            <a:ext cx="9253728" cy="1308661"/>
          </a:xfrm>
        </p:spPr>
        <p:txBody>
          <a:bodyPr>
            <a:normAutofit/>
          </a:bodyPr>
          <a:lstStyle/>
          <a:p>
            <a:r>
              <a:rPr lang="pt-PT" sz="4000" dirty="0"/>
              <a:t>Quais os limites por candidato e por candidatura?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C18F1EE2-0C53-4E45-995D-62301982F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7435" y="1648659"/>
            <a:ext cx="3592310" cy="1772587"/>
          </a:xfrm>
          <a:solidFill>
            <a:srgbClr val="D9F1EA"/>
          </a:solidFill>
        </p:spPr>
        <p:txBody>
          <a:bodyPr>
            <a:noAutofit/>
          </a:bodyPr>
          <a:lstStyle/>
          <a:p>
            <a:pPr marL="201168" lvl="1" indent="0">
              <a:lnSpc>
                <a:spcPct val="150000"/>
              </a:lnSpc>
              <a:buClr>
                <a:schemeClr val="accent5"/>
              </a:buClr>
              <a:buNone/>
            </a:pPr>
            <a:endParaRPr lang="pt-PT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01168" lvl="1" indent="0">
              <a:lnSpc>
                <a:spcPct val="150000"/>
              </a:lnSpc>
              <a:buClr>
                <a:schemeClr val="accent5"/>
              </a:buClr>
              <a:buNone/>
            </a:pPr>
            <a:r>
              <a:rPr lang="pt-PT" dirty="0">
                <a:latin typeface="Calibri Light" panose="020F0302020204030204" pitchFamily="34" charset="0"/>
                <a:cs typeface="Calibri Light" panose="020F0302020204030204" pitchFamily="34" charset="0"/>
              </a:rPr>
              <a:t>Limites máximos por candidato</a:t>
            </a:r>
          </a:p>
          <a:p>
            <a:pPr marL="201168" lvl="1" indent="0">
              <a:lnSpc>
                <a:spcPct val="150000"/>
              </a:lnSpc>
              <a:buClr>
                <a:schemeClr val="accent5"/>
              </a:buClr>
              <a:buNone/>
            </a:pPr>
            <a:r>
              <a:rPr lang="pt-PT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PT" sz="1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(deduzindo montantes já apoiados na 1ª fase)</a:t>
            </a: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</a:p>
          <a:p>
            <a:pPr lvl="3">
              <a:lnSpc>
                <a:spcPct val="150000"/>
              </a:lnSpc>
              <a:buClr>
                <a:schemeClr val="accent5"/>
              </a:buClr>
              <a:buFont typeface="Arial" panose="020B0604020202020204" pitchFamily="34" charset="0"/>
              <a:buChar char="•"/>
            </a:pPr>
            <a:endParaRPr lang="pt-PT" sz="16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Seta: Para a Direita 4">
            <a:extLst>
              <a:ext uri="{FF2B5EF4-FFF2-40B4-BE49-F238E27FC236}">
                <a16:creationId xmlns:a16="http://schemas.microsoft.com/office/drawing/2014/main" id="{570440BB-A5AD-4E33-A473-B7FB88CD21CC}"/>
              </a:ext>
            </a:extLst>
          </p:cNvPr>
          <p:cNvSpPr/>
          <p:nvPr/>
        </p:nvSpPr>
        <p:spPr>
          <a:xfrm rot="10800000">
            <a:off x="4795629" y="2317090"/>
            <a:ext cx="516380" cy="704273"/>
          </a:xfrm>
          <a:prstGeom prst="rightArrow">
            <a:avLst/>
          </a:prstGeom>
          <a:solidFill>
            <a:srgbClr val="62A39F">
              <a:alpha val="11000"/>
            </a:srgbClr>
          </a:solidFill>
        </p:spPr>
        <p:txBody>
          <a:bodyPr wrap="square">
            <a:spAutoFit/>
          </a:bodyPr>
          <a:lstStyle/>
          <a:p>
            <a:endParaRPr lang="pt-PT">
              <a:solidFill>
                <a:schemeClr val="tx1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E6CCF1D-13FE-46FF-B3DF-155F9DCF446C}"/>
              </a:ext>
            </a:extLst>
          </p:cNvPr>
          <p:cNvSpPr txBox="1"/>
          <p:nvPr/>
        </p:nvSpPr>
        <p:spPr>
          <a:xfrm>
            <a:off x="5366873" y="1648659"/>
            <a:ext cx="5743087" cy="2431435"/>
          </a:xfrm>
          <a:prstGeom prst="rect">
            <a:avLst/>
          </a:prstGeom>
          <a:solidFill>
            <a:srgbClr val="62A39F">
              <a:alpha val="11000"/>
            </a:srgbClr>
          </a:solidFill>
        </p:spPr>
        <p:txBody>
          <a:bodyPr wrap="square">
            <a:spAutoFit/>
          </a:bodyPr>
          <a:lstStyle/>
          <a:p>
            <a:pPr marL="0" lvl="1" algn="just">
              <a:buClr>
                <a:schemeClr val="accent5"/>
              </a:buClr>
            </a:pPr>
            <a:r>
              <a:rPr lang="pt-PT" sz="16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1 </a:t>
            </a:r>
            <a:r>
              <a:rPr lang="pt-PT" sz="1600" dirty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Candidatura / </a:t>
            </a:r>
            <a:r>
              <a:rPr lang="pt-PT" sz="16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1</a:t>
            </a:r>
            <a:r>
              <a:rPr lang="pt-PT" sz="1600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</a:t>
            </a:r>
            <a:r>
              <a:rPr lang="pt-PT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tipologia / </a:t>
            </a:r>
            <a:r>
              <a:rPr lang="pt-PT" sz="16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</a:t>
            </a:r>
            <a:r>
              <a:rPr lang="pt-PT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 edifício</a:t>
            </a:r>
          </a:p>
          <a:p>
            <a:pPr marL="193675" lvl="1" indent="-193675" algn="just">
              <a:buClr>
                <a:schemeClr val="accent5"/>
              </a:buClr>
              <a:buFontTx/>
              <a:buChar char="-"/>
            </a:pPr>
            <a:endParaRPr lang="pt-PT" sz="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lvl="1" algn="just">
              <a:buClr>
                <a:schemeClr val="accent5"/>
              </a:buClr>
            </a:pP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O candidato pode apresentar </a:t>
            </a:r>
            <a:r>
              <a:rPr lang="pt-PT" sz="14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mais do que uma candidatura para o mesmo edifício em diferentes momentos, </a:t>
            </a: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desde que as mesmas visem:</a:t>
            </a:r>
          </a:p>
          <a:p>
            <a:pPr marL="0" lvl="1" algn="just">
              <a:buClr>
                <a:schemeClr val="accent5"/>
              </a:buClr>
            </a:pPr>
            <a:endParaRPr lang="pt-PT" sz="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A </a:t>
            </a:r>
            <a:r>
              <a:rPr lang="pt-PT" sz="14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mesma tipologia de projeto no mesmo edifício ou fração autónoma</a:t>
            </a: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, desde que não exceda os limites para o candidato e tipologias de projeto;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pt-PT" sz="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t-PT" sz="14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Diferentes tipologias de projeto no mesmo edifício </a:t>
            </a: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ou fração autónoma;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pt-PT" sz="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A </a:t>
            </a:r>
            <a:r>
              <a:rPr lang="pt-PT" sz="1400" b="1" dirty="0">
                <a:solidFill>
                  <a:srgbClr val="62A39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mesma tipologia de projeto em diferentes edifícios ou frações autónomas</a:t>
            </a:r>
            <a:r>
              <a:rPr lang="pt-PT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pt-PT" sz="1400" b="1" dirty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</p:txBody>
      </p:sp>
      <p:grpSp>
        <p:nvGrpSpPr>
          <p:cNvPr id="16" name="Agrupar 15">
            <a:extLst>
              <a:ext uri="{FF2B5EF4-FFF2-40B4-BE49-F238E27FC236}">
                <a16:creationId xmlns:a16="http://schemas.microsoft.com/office/drawing/2014/main" id="{7FCAE3C9-02B5-41A6-B130-5BC979BBE8F7}"/>
              </a:ext>
            </a:extLst>
          </p:cNvPr>
          <p:cNvGrpSpPr/>
          <p:nvPr/>
        </p:nvGrpSpPr>
        <p:grpSpPr>
          <a:xfrm>
            <a:off x="1217434" y="3781970"/>
            <a:ext cx="6845590" cy="2912358"/>
            <a:chOff x="2542553" y="3844215"/>
            <a:chExt cx="6845590" cy="2912358"/>
          </a:xfrm>
        </p:grpSpPr>
        <p:sp>
          <p:nvSpPr>
            <p:cNvPr id="63" name="CaixaDeTexto 62">
              <a:extLst>
                <a:ext uri="{FF2B5EF4-FFF2-40B4-BE49-F238E27FC236}">
                  <a16:creationId xmlns:a16="http://schemas.microsoft.com/office/drawing/2014/main" id="{52F233E1-B431-48E7-9965-B273F67FC5A5}"/>
                </a:ext>
              </a:extLst>
            </p:cNvPr>
            <p:cNvSpPr txBox="1"/>
            <p:nvPr/>
          </p:nvSpPr>
          <p:spPr>
            <a:xfrm>
              <a:off x="2542553" y="3844215"/>
              <a:ext cx="14413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0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Exemplos:</a:t>
              </a:r>
            </a:p>
          </p:txBody>
        </p:sp>
        <p:grpSp>
          <p:nvGrpSpPr>
            <p:cNvPr id="9" name="Agrupar 8">
              <a:extLst>
                <a:ext uri="{FF2B5EF4-FFF2-40B4-BE49-F238E27FC236}">
                  <a16:creationId xmlns:a16="http://schemas.microsoft.com/office/drawing/2014/main" id="{CE282E56-1885-4871-89C6-CB182D9D97C1}"/>
                </a:ext>
              </a:extLst>
            </p:cNvPr>
            <p:cNvGrpSpPr/>
            <p:nvPr/>
          </p:nvGrpSpPr>
          <p:grpSpPr>
            <a:xfrm>
              <a:off x="2542553" y="4244325"/>
              <a:ext cx="6845590" cy="2512248"/>
              <a:chOff x="1147862" y="4253561"/>
              <a:chExt cx="6845590" cy="2512248"/>
            </a:xfrm>
          </p:grpSpPr>
          <p:pic>
            <p:nvPicPr>
              <p:cNvPr id="13" name="Gráfico 12" descr="Casa">
                <a:extLst>
                  <a:ext uri="{FF2B5EF4-FFF2-40B4-BE49-F238E27FC236}">
                    <a16:creationId xmlns:a16="http://schemas.microsoft.com/office/drawing/2014/main" id="{6920CC47-6679-4DB5-8FB4-00E3C41E4B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2581561" y="4999009"/>
                <a:ext cx="588434" cy="588434"/>
              </a:xfrm>
              <a:prstGeom prst="rect">
                <a:avLst/>
              </a:prstGeom>
            </p:spPr>
          </p:pic>
          <p:pic>
            <p:nvPicPr>
              <p:cNvPr id="14" name="Gráfico 13" descr="Casa">
                <a:extLst>
                  <a:ext uri="{FF2B5EF4-FFF2-40B4-BE49-F238E27FC236}">
                    <a16:creationId xmlns:a16="http://schemas.microsoft.com/office/drawing/2014/main" id="{F72A556B-3857-402F-ABEB-5A08F97D1E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972408" y="4999009"/>
                <a:ext cx="588434" cy="588434"/>
              </a:xfrm>
              <a:prstGeom prst="rect">
                <a:avLst/>
              </a:prstGeom>
            </p:spPr>
          </p:pic>
          <p:pic>
            <p:nvPicPr>
              <p:cNvPr id="20" name="Gráfico 19" descr="Casa">
                <a:extLst>
                  <a:ext uri="{FF2B5EF4-FFF2-40B4-BE49-F238E27FC236}">
                    <a16:creationId xmlns:a16="http://schemas.microsoft.com/office/drawing/2014/main" id="{FD37F86A-6807-4016-BEA1-D20CAA2EC2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290984" y="4999009"/>
                <a:ext cx="588434" cy="588434"/>
              </a:xfrm>
              <a:prstGeom prst="rect">
                <a:avLst/>
              </a:prstGeom>
            </p:spPr>
          </p:pic>
          <p:sp>
            <p:nvSpPr>
              <p:cNvPr id="21" name="CaixaDeTexto 20">
                <a:extLst>
                  <a:ext uri="{FF2B5EF4-FFF2-40B4-BE49-F238E27FC236}">
                    <a16:creationId xmlns:a16="http://schemas.microsoft.com/office/drawing/2014/main" id="{6305255D-8F64-4EC0-AFCE-4A2DCA5D04ED}"/>
                  </a:ext>
                </a:extLst>
              </p:cNvPr>
              <p:cNvSpPr txBox="1"/>
              <p:nvPr/>
            </p:nvSpPr>
            <p:spPr>
              <a:xfrm>
                <a:off x="1812566" y="5576972"/>
                <a:ext cx="88397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PT" sz="14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5.000 €</a:t>
                </a:r>
              </a:p>
            </p:txBody>
          </p:sp>
          <p:sp>
            <p:nvSpPr>
              <p:cNvPr id="23" name="CaixaDeTexto 22">
                <a:extLst>
                  <a:ext uri="{FF2B5EF4-FFF2-40B4-BE49-F238E27FC236}">
                    <a16:creationId xmlns:a16="http://schemas.microsoft.com/office/drawing/2014/main" id="{AE23E9DE-FA28-4B20-97BF-41158C24612F}"/>
                  </a:ext>
                </a:extLst>
              </p:cNvPr>
              <p:cNvSpPr txBox="1"/>
              <p:nvPr/>
            </p:nvSpPr>
            <p:spPr>
              <a:xfrm>
                <a:off x="1147862" y="5584191"/>
                <a:ext cx="82809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PT" sz="14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2.500 €</a:t>
                </a:r>
              </a:p>
            </p:txBody>
          </p:sp>
          <p:sp>
            <p:nvSpPr>
              <p:cNvPr id="24" name="Seta: Para Baixo 23">
                <a:extLst>
                  <a:ext uri="{FF2B5EF4-FFF2-40B4-BE49-F238E27FC236}">
                    <a16:creationId xmlns:a16="http://schemas.microsoft.com/office/drawing/2014/main" id="{EE330F89-B021-4800-8834-0FFF62FB666B}"/>
                  </a:ext>
                </a:extLst>
              </p:cNvPr>
              <p:cNvSpPr/>
              <p:nvPr/>
            </p:nvSpPr>
            <p:spPr>
              <a:xfrm>
                <a:off x="1719216" y="6148674"/>
                <a:ext cx="395207" cy="250788"/>
              </a:xfrm>
              <a:prstGeom prst="downArrow">
                <a:avLst/>
              </a:prstGeom>
              <a:solidFill>
                <a:srgbClr val="D9F1EA"/>
              </a:solidFill>
              <a:ln>
                <a:solidFill>
                  <a:srgbClr val="62A39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26" name="CaixaDeTexto 25">
                <a:extLst>
                  <a:ext uri="{FF2B5EF4-FFF2-40B4-BE49-F238E27FC236}">
                    <a16:creationId xmlns:a16="http://schemas.microsoft.com/office/drawing/2014/main" id="{9430188D-B004-474E-9284-A2DFFFFE9D41}"/>
                  </a:ext>
                </a:extLst>
              </p:cNvPr>
              <p:cNvSpPr txBox="1"/>
              <p:nvPr/>
            </p:nvSpPr>
            <p:spPr>
              <a:xfrm>
                <a:off x="1202961" y="4253561"/>
                <a:ext cx="2065309" cy="523220"/>
              </a:xfrm>
              <a:prstGeom prst="rect">
                <a:avLst/>
              </a:prstGeom>
              <a:solidFill>
                <a:srgbClr val="D9F1EA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PT" sz="1400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Candidato A </a:t>
                </a:r>
                <a:br>
                  <a:rPr lang="pt-PT" sz="1400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</a:br>
                <a:r>
                  <a:rPr lang="pt-PT" sz="1400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(moradia)</a:t>
                </a:r>
              </a:p>
            </p:txBody>
          </p:sp>
          <p:cxnSp>
            <p:nvCxnSpPr>
              <p:cNvPr id="28" name="Conexão reta unidirecional 27">
                <a:extLst>
                  <a:ext uri="{FF2B5EF4-FFF2-40B4-BE49-F238E27FC236}">
                    <a16:creationId xmlns:a16="http://schemas.microsoft.com/office/drawing/2014/main" id="{585BDD68-C61C-48FE-9C63-73382064B6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85201" y="4785950"/>
                <a:ext cx="0" cy="185351"/>
              </a:xfrm>
              <a:prstGeom prst="straightConnector1">
                <a:avLst/>
              </a:prstGeom>
              <a:ln>
                <a:solidFill>
                  <a:srgbClr val="62A39F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Conexão reta unidirecional 28">
                <a:extLst>
                  <a:ext uri="{FF2B5EF4-FFF2-40B4-BE49-F238E27FC236}">
                    <a16:creationId xmlns:a16="http://schemas.microsoft.com/office/drawing/2014/main" id="{75AEEA3A-DF07-4F08-B490-07DC89D47A38}"/>
                  </a:ext>
                </a:extLst>
              </p:cNvPr>
              <p:cNvCxnSpPr/>
              <p:nvPr/>
            </p:nvCxnSpPr>
            <p:spPr>
              <a:xfrm>
                <a:off x="2273234" y="4788364"/>
                <a:ext cx="0" cy="185351"/>
              </a:xfrm>
              <a:prstGeom prst="straightConnector1">
                <a:avLst/>
              </a:prstGeom>
              <a:ln>
                <a:solidFill>
                  <a:srgbClr val="62A39F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CaixaDeTexto 29">
                <a:extLst>
                  <a:ext uri="{FF2B5EF4-FFF2-40B4-BE49-F238E27FC236}">
                    <a16:creationId xmlns:a16="http://schemas.microsoft.com/office/drawing/2014/main" id="{9194E8FF-D71E-406F-831B-70BF37A8E5AF}"/>
                  </a:ext>
                </a:extLst>
              </p:cNvPr>
              <p:cNvSpPr txBox="1"/>
              <p:nvPr/>
            </p:nvSpPr>
            <p:spPr>
              <a:xfrm>
                <a:off x="1331759" y="6448109"/>
                <a:ext cx="120583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PT" sz="14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7.500 €</a:t>
                </a:r>
              </a:p>
            </p:txBody>
          </p:sp>
          <p:cxnSp>
            <p:nvCxnSpPr>
              <p:cNvPr id="31" name="Conexão reta unidirecional 30">
                <a:extLst>
                  <a:ext uri="{FF2B5EF4-FFF2-40B4-BE49-F238E27FC236}">
                    <a16:creationId xmlns:a16="http://schemas.microsoft.com/office/drawing/2014/main" id="{DD635E10-6583-471A-A028-81F86B2D9D73}"/>
                  </a:ext>
                </a:extLst>
              </p:cNvPr>
              <p:cNvCxnSpPr/>
              <p:nvPr/>
            </p:nvCxnSpPr>
            <p:spPr>
              <a:xfrm>
                <a:off x="2890583" y="4788364"/>
                <a:ext cx="0" cy="185351"/>
              </a:xfrm>
              <a:prstGeom prst="straightConnector1">
                <a:avLst/>
              </a:prstGeom>
              <a:ln>
                <a:solidFill>
                  <a:srgbClr val="62A39F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CaixaDeTexto 32">
                <a:extLst>
                  <a:ext uri="{FF2B5EF4-FFF2-40B4-BE49-F238E27FC236}">
                    <a16:creationId xmlns:a16="http://schemas.microsoft.com/office/drawing/2014/main" id="{191DBC23-9222-422F-8EB4-10A404963F1F}"/>
                  </a:ext>
                </a:extLst>
              </p:cNvPr>
              <p:cNvSpPr txBox="1"/>
              <p:nvPr/>
            </p:nvSpPr>
            <p:spPr>
              <a:xfrm>
                <a:off x="2472914" y="5567599"/>
                <a:ext cx="88397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PT" sz="1400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7.500 </a:t>
                </a:r>
                <a:r>
                  <a:rPr lang="pt-PT" sz="1400" b="1" dirty="0">
                    <a:latin typeface="Calibri Light" panose="020F0302020204030204" pitchFamily="34" charset="0"/>
                    <a:cs typeface="Calibri Light" panose="020F0302020204030204" pitchFamily="34" charset="0"/>
                  </a:rPr>
                  <a:t>€</a:t>
                </a:r>
                <a:endParaRPr lang="pt-PT" sz="1400" dirty="0"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grpSp>
            <p:nvGrpSpPr>
              <p:cNvPr id="38" name="Agrupar 37">
                <a:extLst>
                  <a:ext uri="{FF2B5EF4-FFF2-40B4-BE49-F238E27FC236}">
                    <a16:creationId xmlns:a16="http://schemas.microsoft.com/office/drawing/2014/main" id="{E027963D-8895-4536-A798-13D42F440439}"/>
                  </a:ext>
                </a:extLst>
              </p:cNvPr>
              <p:cNvGrpSpPr/>
              <p:nvPr/>
            </p:nvGrpSpPr>
            <p:grpSpPr>
              <a:xfrm>
                <a:off x="2669732" y="5061019"/>
                <a:ext cx="423772" cy="464413"/>
                <a:chOff x="4541003" y="4417553"/>
                <a:chExt cx="423772" cy="464413"/>
              </a:xfrm>
            </p:grpSpPr>
            <p:cxnSp>
              <p:nvCxnSpPr>
                <p:cNvPr id="35" name="Conexão reta 34">
                  <a:extLst>
                    <a:ext uri="{FF2B5EF4-FFF2-40B4-BE49-F238E27FC236}">
                      <a16:creationId xmlns:a16="http://schemas.microsoft.com/office/drawing/2014/main" id="{5C28B3B4-0248-4E52-8F5A-22A876A7E428}"/>
                    </a:ext>
                  </a:extLst>
                </p:cNvPr>
                <p:cNvCxnSpPr/>
                <p:nvPr/>
              </p:nvCxnSpPr>
              <p:spPr>
                <a:xfrm flipH="1">
                  <a:off x="4541003" y="4417553"/>
                  <a:ext cx="418455" cy="464413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Conexão reta 36">
                  <a:extLst>
                    <a:ext uri="{FF2B5EF4-FFF2-40B4-BE49-F238E27FC236}">
                      <a16:creationId xmlns:a16="http://schemas.microsoft.com/office/drawing/2014/main" id="{20CEF582-A991-4ABB-A266-DF6E0D46592D}"/>
                    </a:ext>
                  </a:extLst>
                </p:cNvPr>
                <p:cNvCxnSpPr/>
                <p:nvPr/>
              </p:nvCxnSpPr>
              <p:spPr>
                <a:xfrm>
                  <a:off x="4546321" y="4462378"/>
                  <a:ext cx="418454" cy="386893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Agrupar 60">
                <a:extLst>
                  <a:ext uri="{FF2B5EF4-FFF2-40B4-BE49-F238E27FC236}">
                    <a16:creationId xmlns:a16="http://schemas.microsoft.com/office/drawing/2014/main" id="{8220803D-5B46-43A6-A53E-80FCC70756BB}"/>
                  </a:ext>
                </a:extLst>
              </p:cNvPr>
              <p:cNvGrpSpPr/>
              <p:nvPr/>
            </p:nvGrpSpPr>
            <p:grpSpPr>
              <a:xfrm>
                <a:off x="3483689" y="4258554"/>
                <a:ext cx="2282941" cy="2498019"/>
                <a:chOff x="3574601" y="3750802"/>
                <a:chExt cx="2282941" cy="2498019"/>
              </a:xfrm>
            </p:grpSpPr>
            <p:grpSp>
              <p:nvGrpSpPr>
                <p:cNvPr id="40" name="Agrupar 39">
                  <a:extLst>
                    <a:ext uri="{FF2B5EF4-FFF2-40B4-BE49-F238E27FC236}">
                      <a16:creationId xmlns:a16="http://schemas.microsoft.com/office/drawing/2014/main" id="{AF4ABB5F-DA9E-451F-8C70-E217C32701AB}"/>
                    </a:ext>
                  </a:extLst>
                </p:cNvPr>
                <p:cNvGrpSpPr/>
                <p:nvPr/>
              </p:nvGrpSpPr>
              <p:grpSpPr>
                <a:xfrm>
                  <a:off x="3574601" y="3750802"/>
                  <a:ext cx="2282941" cy="2498019"/>
                  <a:chOff x="1203489" y="3774019"/>
                  <a:chExt cx="2282941" cy="2498019"/>
                </a:xfrm>
              </p:grpSpPr>
              <p:sp>
                <p:nvSpPr>
                  <p:cNvPr id="44" name="CaixaDeTexto 43">
                    <a:extLst>
                      <a:ext uri="{FF2B5EF4-FFF2-40B4-BE49-F238E27FC236}">
                        <a16:creationId xmlns:a16="http://schemas.microsoft.com/office/drawing/2014/main" id="{63B94D3A-A5FF-42A7-B6DE-73EF00DC6BE8}"/>
                      </a:ext>
                    </a:extLst>
                  </p:cNvPr>
                  <p:cNvSpPr txBox="1"/>
                  <p:nvPr/>
                </p:nvSpPr>
                <p:spPr>
                  <a:xfrm>
                    <a:off x="1203489" y="5098663"/>
                    <a:ext cx="883973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10.000 €</a:t>
                    </a:r>
                  </a:p>
                </p:txBody>
              </p:sp>
              <p:sp>
                <p:nvSpPr>
                  <p:cNvPr id="45" name="CaixaDeTexto 44">
                    <a:extLst>
                      <a:ext uri="{FF2B5EF4-FFF2-40B4-BE49-F238E27FC236}">
                        <a16:creationId xmlns:a16="http://schemas.microsoft.com/office/drawing/2014/main" id="{90225BDA-BDC0-4678-AE3D-A14BF04E8A1E}"/>
                      </a:ext>
                    </a:extLst>
                  </p:cNvPr>
                  <p:cNvSpPr txBox="1"/>
                  <p:nvPr/>
                </p:nvSpPr>
                <p:spPr>
                  <a:xfrm>
                    <a:off x="1933083" y="5097293"/>
                    <a:ext cx="883973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2.500 €</a:t>
                    </a:r>
                  </a:p>
                </p:txBody>
              </p:sp>
              <p:sp>
                <p:nvSpPr>
                  <p:cNvPr id="46" name="Seta: Para Baixo 45">
                    <a:extLst>
                      <a:ext uri="{FF2B5EF4-FFF2-40B4-BE49-F238E27FC236}">
                        <a16:creationId xmlns:a16="http://schemas.microsoft.com/office/drawing/2014/main" id="{A229485D-61C4-48ED-BD8E-B6969405C016}"/>
                      </a:ext>
                    </a:extLst>
                  </p:cNvPr>
                  <p:cNvSpPr/>
                  <p:nvPr/>
                </p:nvSpPr>
                <p:spPr>
                  <a:xfrm>
                    <a:off x="2149757" y="5714623"/>
                    <a:ext cx="395207" cy="250788"/>
                  </a:xfrm>
                  <a:prstGeom prst="downArrow">
                    <a:avLst/>
                  </a:prstGeom>
                  <a:solidFill>
                    <a:srgbClr val="D9F1EA"/>
                  </a:solidFill>
                  <a:ln>
                    <a:solidFill>
                      <a:srgbClr val="62A39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pt-PT">
                      <a:solidFill>
                        <a:schemeClr val="tx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endParaRPr>
                  </a:p>
                </p:txBody>
              </p:sp>
              <p:sp>
                <p:nvSpPr>
                  <p:cNvPr id="47" name="CaixaDeTexto 46">
                    <a:extLst>
                      <a:ext uri="{FF2B5EF4-FFF2-40B4-BE49-F238E27FC236}">
                        <a16:creationId xmlns:a16="http://schemas.microsoft.com/office/drawing/2014/main" id="{C998D155-37E9-4C09-9AF4-A54EB558F4A5}"/>
                      </a:ext>
                    </a:extLst>
                  </p:cNvPr>
                  <p:cNvSpPr txBox="1"/>
                  <p:nvPr/>
                </p:nvSpPr>
                <p:spPr>
                  <a:xfrm>
                    <a:off x="1304797" y="3774019"/>
                    <a:ext cx="1967026" cy="523220"/>
                  </a:xfrm>
                  <a:prstGeom prst="rect">
                    <a:avLst/>
                  </a:prstGeom>
                  <a:solidFill>
                    <a:srgbClr val="D9F1EA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Candidato B </a:t>
                    </a:r>
                    <a:br>
                      <a:rPr lang="pt-PT" sz="1400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</a:br>
                    <a:r>
                      <a:rPr lang="pt-PT" sz="1400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(prédio)</a:t>
                    </a:r>
                  </a:p>
                </p:txBody>
              </p:sp>
              <p:cxnSp>
                <p:nvCxnSpPr>
                  <p:cNvPr id="48" name="Conexão reta unidirecional 47">
                    <a:extLst>
                      <a:ext uri="{FF2B5EF4-FFF2-40B4-BE49-F238E27FC236}">
                        <a16:creationId xmlns:a16="http://schemas.microsoft.com/office/drawing/2014/main" id="{66C24277-3DF4-46C6-90BC-3EBFBEE8996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687036" y="4306406"/>
                    <a:ext cx="0" cy="185351"/>
                  </a:xfrm>
                  <a:prstGeom prst="straightConnector1">
                    <a:avLst/>
                  </a:prstGeom>
                  <a:ln>
                    <a:solidFill>
                      <a:srgbClr val="62A39F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Conexão reta unidirecional 48">
                    <a:extLst>
                      <a:ext uri="{FF2B5EF4-FFF2-40B4-BE49-F238E27FC236}">
                        <a16:creationId xmlns:a16="http://schemas.microsoft.com/office/drawing/2014/main" id="{CEE5A644-855C-4418-927D-07457EBA2AD9}"/>
                      </a:ext>
                    </a:extLst>
                  </p:cNvPr>
                  <p:cNvCxnSpPr/>
                  <p:nvPr/>
                </p:nvCxnSpPr>
                <p:spPr>
                  <a:xfrm>
                    <a:off x="2375069" y="4299584"/>
                    <a:ext cx="0" cy="185351"/>
                  </a:xfrm>
                  <a:prstGeom prst="straightConnector1">
                    <a:avLst/>
                  </a:prstGeom>
                  <a:ln>
                    <a:solidFill>
                      <a:srgbClr val="62A39F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0" name="CaixaDeTexto 49">
                    <a:extLst>
                      <a:ext uri="{FF2B5EF4-FFF2-40B4-BE49-F238E27FC236}">
                        <a16:creationId xmlns:a16="http://schemas.microsoft.com/office/drawing/2014/main" id="{18242086-9068-4020-8E02-096104FE2CB9}"/>
                      </a:ext>
                    </a:extLst>
                  </p:cNvPr>
                  <p:cNvSpPr txBox="1"/>
                  <p:nvPr/>
                </p:nvSpPr>
                <p:spPr>
                  <a:xfrm>
                    <a:off x="1744442" y="5964261"/>
                    <a:ext cx="1205836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15.000 €</a:t>
                    </a:r>
                  </a:p>
                </p:txBody>
              </p:sp>
              <p:cxnSp>
                <p:nvCxnSpPr>
                  <p:cNvPr id="51" name="Conexão reta unidirecional 50">
                    <a:extLst>
                      <a:ext uri="{FF2B5EF4-FFF2-40B4-BE49-F238E27FC236}">
                        <a16:creationId xmlns:a16="http://schemas.microsoft.com/office/drawing/2014/main" id="{B3FAC3B2-3ABD-4E91-9928-83B081C24545}"/>
                      </a:ext>
                    </a:extLst>
                  </p:cNvPr>
                  <p:cNvCxnSpPr/>
                  <p:nvPr/>
                </p:nvCxnSpPr>
                <p:spPr>
                  <a:xfrm>
                    <a:off x="2992418" y="4299584"/>
                    <a:ext cx="0" cy="185351"/>
                  </a:xfrm>
                  <a:prstGeom prst="straightConnector1">
                    <a:avLst/>
                  </a:prstGeom>
                  <a:ln>
                    <a:solidFill>
                      <a:srgbClr val="62A39F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2" name="CaixaDeTexto 51">
                    <a:extLst>
                      <a:ext uri="{FF2B5EF4-FFF2-40B4-BE49-F238E27FC236}">
                        <a16:creationId xmlns:a16="http://schemas.microsoft.com/office/drawing/2014/main" id="{D4255C62-852E-4B53-9A67-144E2D53DF3A}"/>
                      </a:ext>
                    </a:extLst>
                  </p:cNvPr>
                  <p:cNvSpPr txBox="1"/>
                  <p:nvPr/>
                </p:nvSpPr>
                <p:spPr>
                  <a:xfrm>
                    <a:off x="2602457" y="5097293"/>
                    <a:ext cx="883973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2.500 €</a:t>
                    </a:r>
                  </a:p>
                </p:txBody>
              </p:sp>
            </p:grpSp>
            <p:sp>
              <p:nvSpPr>
                <p:cNvPr id="58" name="Chaveta à direita 57">
                  <a:extLst>
                    <a:ext uri="{FF2B5EF4-FFF2-40B4-BE49-F238E27FC236}">
                      <a16:creationId xmlns:a16="http://schemas.microsoft.com/office/drawing/2014/main" id="{BE2BF69C-3982-4F5F-A0BB-D2737AE58635}"/>
                    </a:ext>
                  </a:extLst>
                </p:cNvPr>
                <p:cNvSpPr/>
                <p:nvPr/>
              </p:nvSpPr>
              <p:spPr>
                <a:xfrm rot="5400000">
                  <a:off x="4615233" y="4640499"/>
                  <a:ext cx="155030" cy="1838907"/>
                </a:xfrm>
                <a:prstGeom prst="rightBrace">
                  <a:avLst/>
                </a:prstGeom>
                <a:ln>
                  <a:solidFill>
                    <a:srgbClr val="62A39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pt-PT"/>
                </a:p>
              </p:txBody>
            </p:sp>
          </p:grpSp>
          <p:sp>
            <p:nvSpPr>
              <p:cNvPr id="60" name="Chaveta à direita 59">
                <a:extLst>
                  <a:ext uri="{FF2B5EF4-FFF2-40B4-BE49-F238E27FC236}">
                    <a16:creationId xmlns:a16="http://schemas.microsoft.com/office/drawing/2014/main" id="{CFEAD480-D9C7-48DE-AF79-40AD34107933}"/>
                  </a:ext>
                </a:extLst>
              </p:cNvPr>
              <p:cNvSpPr/>
              <p:nvPr/>
            </p:nvSpPr>
            <p:spPr>
              <a:xfrm rot="5400000">
                <a:off x="1857548" y="5354734"/>
                <a:ext cx="121987" cy="1378598"/>
              </a:xfrm>
              <a:prstGeom prst="rightBrace">
                <a:avLst/>
              </a:prstGeom>
              <a:ln>
                <a:solidFill>
                  <a:srgbClr val="62A39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t-PT" dirty="0"/>
              </a:p>
            </p:txBody>
          </p:sp>
          <p:grpSp>
            <p:nvGrpSpPr>
              <p:cNvPr id="53" name="Agrupar 52">
                <a:extLst>
                  <a:ext uri="{FF2B5EF4-FFF2-40B4-BE49-F238E27FC236}">
                    <a16:creationId xmlns:a16="http://schemas.microsoft.com/office/drawing/2014/main" id="{2C6D7392-A126-430F-BED9-150E7293F295}"/>
                  </a:ext>
                </a:extLst>
              </p:cNvPr>
              <p:cNvGrpSpPr/>
              <p:nvPr/>
            </p:nvGrpSpPr>
            <p:grpSpPr>
              <a:xfrm>
                <a:off x="5908490" y="4258557"/>
                <a:ext cx="2084962" cy="2507252"/>
                <a:chOff x="3656254" y="3750805"/>
                <a:chExt cx="2084962" cy="2507252"/>
              </a:xfrm>
            </p:grpSpPr>
            <p:grpSp>
              <p:nvGrpSpPr>
                <p:cNvPr id="54" name="Agrupar 53">
                  <a:extLst>
                    <a:ext uri="{FF2B5EF4-FFF2-40B4-BE49-F238E27FC236}">
                      <a16:creationId xmlns:a16="http://schemas.microsoft.com/office/drawing/2014/main" id="{CDFEF422-627D-406D-9150-D5394402874A}"/>
                    </a:ext>
                  </a:extLst>
                </p:cNvPr>
                <p:cNvGrpSpPr/>
                <p:nvPr/>
              </p:nvGrpSpPr>
              <p:grpSpPr>
                <a:xfrm>
                  <a:off x="3656254" y="3750805"/>
                  <a:ext cx="2084962" cy="2507252"/>
                  <a:chOff x="1285142" y="3774022"/>
                  <a:chExt cx="2084962" cy="2507252"/>
                </a:xfrm>
              </p:grpSpPr>
              <p:sp>
                <p:nvSpPr>
                  <p:cNvPr id="65" name="CaixaDeTexto 64">
                    <a:extLst>
                      <a:ext uri="{FF2B5EF4-FFF2-40B4-BE49-F238E27FC236}">
                        <a16:creationId xmlns:a16="http://schemas.microsoft.com/office/drawing/2014/main" id="{2E163B01-531C-4D12-AE06-367628E3B041}"/>
                      </a:ext>
                    </a:extLst>
                  </p:cNvPr>
                  <p:cNvSpPr txBox="1"/>
                  <p:nvPr/>
                </p:nvSpPr>
                <p:spPr>
                  <a:xfrm>
                    <a:off x="1285142" y="5110498"/>
                    <a:ext cx="883973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5.000 € (1ª fase)</a:t>
                    </a:r>
                  </a:p>
                </p:txBody>
              </p:sp>
              <p:sp>
                <p:nvSpPr>
                  <p:cNvPr id="66" name="CaixaDeTexto 65">
                    <a:extLst>
                      <a:ext uri="{FF2B5EF4-FFF2-40B4-BE49-F238E27FC236}">
                        <a16:creationId xmlns:a16="http://schemas.microsoft.com/office/drawing/2014/main" id="{5C0BCAC3-196B-46B0-A7C2-1B79C462F7EA}"/>
                      </a:ext>
                    </a:extLst>
                  </p:cNvPr>
                  <p:cNvSpPr txBox="1"/>
                  <p:nvPr/>
                </p:nvSpPr>
                <p:spPr>
                  <a:xfrm>
                    <a:off x="2302417" y="5086280"/>
                    <a:ext cx="883973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2.500 €</a:t>
                    </a:r>
                  </a:p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(2ª fase)</a:t>
                    </a:r>
                  </a:p>
                </p:txBody>
              </p:sp>
              <p:sp>
                <p:nvSpPr>
                  <p:cNvPr id="67" name="Seta: Para Baixo 66">
                    <a:extLst>
                      <a:ext uri="{FF2B5EF4-FFF2-40B4-BE49-F238E27FC236}">
                        <a16:creationId xmlns:a16="http://schemas.microsoft.com/office/drawing/2014/main" id="{98B826F4-336E-4D72-926C-CED274DE137B}"/>
                      </a:ext>
                    </a:extLst>
                  </p:cNvPr>
                  <p:cNvSpPr/>
                  <p:nvPr/>
                </p:nvSpPr>
                <p:spPr>
                  <a:xfrm>
                    <a:off x="2103577" y="5723859"/>
                    <a:ext cx="395207" cy="250788"/>
                  </a:xfrm>
                  <a:prstGeom prst="downArrow">
                    <a:avLst/>
                  </a:prstGeom>
                  <a:solidFill>
                    <a:srgbClr val="D9F1EA"/>
                  </a:solidFill>
                  <a:ln>
                    <a:solidFill>
                      <a:srgbClr val="62A39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pt-PT">
                      <a:solidFill>
                        <a:schemeClr val="tx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endParaRPr>
                  </a:p>
                </p:txBody>
              </p:sp>
              <p:sp>
                <p:nvSpPr>
                  <p:cNvPr id="68" name="CaixaDeTexto 67">
                    <a:extLst>
                      <a:ext uri="{FF2B5EF4-FFF2-40B4-BE49-F238E27FC236}">
                        <a16:creationId xmlns:a16="http://schemas.microsoft.com/office/drawing/2014/main" id="{CE3AA066-EFEA-4ED5-9442-A7B0B02DEDE6}"/>
                      </a:ext>
                    </a:extLst>
                  </p:cNvPr>
                  <p:cNvSpPr txBox="1"/>
                  <p:nvPr/>
                </p:nvSpPr>
                <p:spPr>
                  <a:xfrm>
                    <a:off x="1304796" y="3774022"/>
                    <a:ext cx="2065308" cy="523220"/>
                  </a:xfrm>
                  <a:prstGeom prst="rect">
                    <a:avLst/>
                  </a:prstGeom>
                  <a:solidFill>
                    <a:srgbClr val="D9F1EA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Candidato C (apartamento)</a:t>
                    </a:r>
                  </a:p>
                </p:txBody>
              </p:sp>
              <p:cxnSp>
                <p:nvCxnSpPr>
                  <p:cNvPr id="69" name="Conexão reta unidirecional 68">
                    <a:extLst>
                      <a:ext uri="{FF2B5EF4-FFF2-40B4-BE49-F238E27FC236}">
                        <a16:creationId xmlns:a16="http://schemas.microsoft.com/office/drawing/2014/main" id="{DEC2F62C-74C5-4FA9-A5B7-2298125F842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687036" y="4324878"/>
                    <a:ext cx="0" cy="185351"/>
                  </a:xfrm>
                  <a:prstGeom prst="straightConnector1">
                    <a:avLst/>
                  </a:prstGeom>
                  <a:ln>
                    <a:solidFill>
                      <a:srgbClr val="62A39F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Conexão reta unidirecional 69">
                    <a:extLst>
                      <a:ext uri="{FF2B5EF4-FFF2-40B4-BE49-F238E27FC236}">
                        <a16:creationId xmlns:a16="http://schemas.microsoft.com/office/drawing/2014/main" id="{B6151AB4-06A3-4FD9-9905-EC8DB6F3E0F5}"/>
                      </a:ext>
                    </a:extLst>
                  </p:cNvPr>
                  <p:cNvCxnSpPr/>
                  <p:nvPr/>
                </p:nvCxnSpPr>
                <p:spPr>
                  <a:xfrm>
                    <a:off x="2375069" y="4299584"/>
                    <a:ext cx="0" cy="185351"/>
                  </a:xfrm>
                  <a:prstGeom prst="straightConnector1">
                    <a:avLst/>
                  </a:prstGeom>
                  <a:ln>
                    <a:solidFill>
                      <a:srgbClr val="62A39F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1" name="CaixaDeTexto 70">
                    <a:extLst>
                      <a:ext uri="{FF2B5EF4-FFF2-40B4-BE49-F238E27FC236}">
                        <a16:creationId xmlns:a16="http://schemas.microsoft.com/office/drawing/2014/main" id="{30247B53-1397-4276-8B32-5D2D2ADD9F62}"/>
                      </a:ext>
                    </a:extLst>
                  </p:cNvPr>
                  <p:cNvSpPr txBox="1"/>
                  <p:nvPr/>
                </p:nvSpPr>
                <p:spPr>
                  <a:xfrm>
                    <a:off x="1698262" y="5973497"/>
                    <a:ext cx="1205836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PT" sz="1400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rPr>
                      <a:t>7.500 €</a:t>
                    </a:r>
                  </a:p>
                </p:txBody>
              </p:sp>
              <p:cxnSp>
                <p:nvCxnSpPr>
                  <p:cNvPr id="72" name="Conexão reta unidirecional 71">
                    <a:extLst>
                      <a:ext uri="{FF2B5EF4-FFF2-40B4-BE49-F238E27FC236}">
                        <a16:creationId xmlns:a16="http://schemas.microsoft.com/office/drawing/2014/main" id="{64076A8C-2E3F-4FFF-B778-0F04515D94B2}"/>
                      </a:ext>
                    </a:extLst>
                  </p:cNvPr>
                  <p:cNvCxnSpPr/>
                  <p:nvPr/>
                </p:nvCxnSpPr>
                <p:spPr>
                  <a:xfrm>
                    <a:off x="2992418" y="4299584"/>
                    <a:ext cx="0" cy="185351"/>
                  </a:xfrm>
                  <a:prstGeom prst="straightConnector1">
                    <a:avLst/>
                  </a:prstGeom>
                  <a:ln>
                    <a:solidFill>
                      <a:srgbClr val="62A39F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56" name="Chaveta à direita 55">
                  <a:extLst>
                    <a:ext uri="{FF2B5EF4-FFF2-40B4-BE49-F238E27FC236}">
                      <a16:creationId xmlns:a16="http://schemas.microsoft.com/office/drawing/2014/main" id="{0AE7EE75-3D59-44D8-A827-93DF959671CF}"/>
                    </a:ext>
                  </a:extLst>
                </p:cNvPr>
                <p:cNvSpPr/>
                <p:nvPr/>
              </p:nvSpPr>
              <p:spPr>
                <a:xfrm rot="5400000">
                  <a:off x="4586908" y="4580674"/>
                  <a:ext cx="132765" cy="1954766"/>
                </a:xfrm>
                <a:prstGeom prst="rightBrace">
                  <a:avLst/>
                </a:prstGeom>
                <a:ln>
                  <a:solidFill>
                    <a:srgbClr val="62A39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pt-PT"/>
                </a:p>
              </p:txBody>
            </p:sp>
          </p:grpSp>
        </p:grpSp>
      </p:grpSp>
      <p:pic>
        <p:nvPicPr>
          <p:cNvPr id="62" name="Gráfico 6" descr="Edifício">
            <a:extLst>
              <a:ext uri="{FF2B5EF4-FFF2-40B4-BE49-F238E27FC236}">
                <a16:creationId xmlns:a16="http://schemas.microsoft.com/office/drawing/2014/main" id="{16512E21-B6C6-463C-93F6-0AFD8BC971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733092" y="4956583"/>
            <a:ext cx="607432" cy="607432"/>
          </a:xfrm>
          <a:prstGeom prst="rect">
            <a:avLst/>
          </a:prstGeom>
        </p:spPr>
      </p:pic>
      <p:pic>
        <p:nvPicPr>
          <p:cNvPr id="73" name="Gráfico 6" descr="Edifício">
            <a:extLst>
              <a:ext uri="{FF2B5EF4-FFF2-40B4-BE49-F238E27FC236}">
                <a16:creationId xmlns:a16="http://schemas.microsoft.com/office/drawing/2014/main" id="{4004B5A6-576E-485D-9F97-F84B617797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416915" y="4951927"/>
            <a:ext cx="607432" cy="607432"/>
          </a:xfrm>
          <a:prstGeom prst="rect">
            <a:avLst/>
          </a:prstGeom>
        </p:spPr>
      </p:pic>
      <p:pic>
        <p:nvPicPr>
          <p:cNvPr id="74" name="Gráfico 6" descr="Edifício">
            <a:extLst>
              <a:ext uri="{FF2B5EF4-FFF2-40B4-BE49-F238E27FC236}">
                <a16:creationId xmlns:a16="http://schemas.microsoft.com/office/drawing/2014/main" id="{8939FD79-3024-4B83-BB27-87746AE5E5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50776" y="4958610"/>
            <a:ext cx="607432" cy="607432"/>
          </a:xfrm>
          <a:prstGeom prst="rect">
            <a:avLst/>
          </a:prstGeom>
        </p:spPr>
      </p:pic>
      <p:pic>
        <p:nvPicPr>
          <p:cNvPr id="75" name="Gráfico 6" descr="Edifício">
            <a:extLst>
              <a:ext uri="{FF2B5EF4-FFF2-40B4-BE49-F238E27FC236}">
                <a16:creationId xmlns:a16="http://schemas.microsoft.com/office/drawing/2014/main" id="{D85A9DCC-5D03-4D1C-AB7B-F0124025E9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90845" y="4934155"/>
            <a:ext cx="607432" cy="607432"/>
          </a:xfrm>
          <a:prstGeom prst="rect">
            <a:avLst/>
          </a:prstGeom>
        </p:spPr>
      </p:pic>
      <p:pic>
        <p:nvPicPr>
          <p:cNvPr id="76" name="Gráfico 6" descr="Edifício">
            <a:extLst>
              <a:ext uri="{FF2B5EF4-FFF2-40B4-BE49-F238E27FC236}">
                <a16:creationId xmlns:a16="http://schemas.microsoft.com/office/drawing/2014/main" id="{63A4B9F0-0307-48A0-AE4F-7C152D9126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74668" y="4929499"/>
            <a:ext cx="607432" cy="607432"/>
          </a:xfrm>
          <a:prstGeom prst="rect">
            <a:avLst/>
          </a:prstGeom>
        </p:spPr>
      </p:pic>
      <p:pic>
        <p:nvPicPr>
          <p:cNvPr id="77" name="Gráfico 6" descr="Edifício">
            <a:extLst>
              <a:ext uri="{FF2B5EF4-FFF2-40B4-BE49-F238E27FC236}">
                <a16:creationId xmlns:a16="http://schemas.microsoft.com/office/drawing/2014/main" id="{56FB0B02-C2DC-4DF0-BA7B-C382B77348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408529" y="4936182"/>
            <a:ext cx="607432" cy="607432"/>
          </a:xfrm>
          <a:prstGeom prst="rect">
            <a:avLst/>
          </a:prstGeom>
        </p:spPr>
      </p:pic>
      <p:pic>
        <p:nvPicPr>
          <p:cNvPr id="55" name="Imagem 54">
            <a:extLst>
              <a:ext uri="{FF2B5EF4-FFF2-40B4-BE49-F238E27FC236}">
                <a16:creationId xmlns:a16="http://schemas.microsoft.com/office/drawing/2014/main" id="{97402FEB-19AD-4995-97C3-18C8AEDB3C5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01" y="6393425"/>
            <a:ext cx="1026681" cy="3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11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F0FE6E-0E27-4461-8EBD-7980CCCD3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537882"/>
            <a:ext cx="9226041" cy="781615"/>
          </a:xfrm>
        </p:spPr>
        <p:txBody>
          <a:bodyPr>
            <a:normAutofit/>
          </a:bodyPr>
          <a:lstStyle/>
          <a:p>
            <a:r>
              <a:rPr lang="pt-PT" sz="4000" dirty="0"/>
              <a:t>Esclarecimentos e Informações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D2BFDCA-BC0A-4580-B3CD-48ED8392EA77}"/>
              </a:ext>
            </a:extLst>
          </p:cNvPr>
          <p:cNvSpPr txBox="1"/>
          <p:nvPr/>
        </p:nvSpPr>
        <p:spPr>
          <a:xfrm>
            <a:off x="4180072" y="4543037"/>
            <a:ext cx="3831857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PT" sz="1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Consulte o e-Balcão – através do botão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216395B7-B598-4C3B-8B75-59589734A2B9}"/>
              </a:ext>
            </a:extLst>
          </p:cNvPr>
          <p:cNvSpPr txBox="1"/>
          <p:nvPr/>
        </p:nvSpPr>
        <p:spPr>
          <a:xfrm>
            <a:off x="3059442" y="5784044"/>
            <a:ext cx="6930591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PT" sz="1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Aceda a </a:t>
            </a:r>
            <a:r>
              <a:rPr lang="pt-PT" sz="1800" dirty="0">
                <a:solidFill>
                  <a:srgbClr val="62A39F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https://www.fundoambiental.pt/apoios-prr/paes-2021.aspx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B43A612-7498-4E7F-9B07-6EE45366D6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5764" y="2460238"/>
            <a:ext cx="3920472" cy="168354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6D13660-0132-471D-8006-D60EBFF3AF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01" y="6393425"/>
            <a:ext cx="1026681" cy="3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13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FEF1430-91D7-40C2-B7C3-CBCADE50AE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88621" y="1432168"/>
            <a:ext cx="9299718" cy="4286771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FE1F2D54-3CF3-4F18-97BC-C61B6F5214E9}"/>
              </a:ext>
            </a:extLst>
          </p:cNvPr>
          <p:cNvSpPr txBox="1">
            <a:spLocks/>
          </p:cNvSpPr>
          <p:nvPr/>
        </p:nvSpPr>
        <p:spPr>
          <a:xfrm>
            <a:off x="1129939" y="5718940"/>
            <a:ext cx="10058400" cy="87852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PT" sz="4000" dirty="0"/>
              <a:t>Obrigada</a:t>
            </a:r>
          </a:p>
        </p:txBody>
      </p:sp>
    </p:spTree>
    <p:extLst>
      <p:ext uri="{BB962C8B-B14F-4D97-AF65-F5344CB8AC3E}">
        <p14:creationId xmlns:p14="http://schemas.microsoft.com/office/powerpoint/2010/main" val="221025223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Arial Nova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 Nova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D8952E17A2D004DBB3864EB2E04F80F" ma:contentTypeVersion="14" ma:contentTypeDescription="Criar um novo documento." ma:contentTypeScope="" ma:versionID="b5df44431fef65bcd5cc2ad97bd06afb">
  <xsd:schema xmlns:xsd="http://www.w3.org/2001/XMLSchema" xmlns:xs="http://www.w3.org/2001/XMLSchema" xmlns:p="http://schemas.microsoft.com/office/2006/metadata/properties" xmlns:ns1="http://schemas.microsoft.com/sharepoint/v3" xmlns:ns2="083a64e6-873a-4c32-8d2e-06806e99ca12" xmlns:ns3="d88ecb34-9946-455f-be76-dc23987f6a84" targetNamespace="http://schemas.microsoft.com/office/2006/metadata/properties" ma:root="true" ma:fieldsID="1ab2052a1c1e40a25e25a2c0f246ec54" ns1:_="" ns2:_="" ns3:_="">
    <xsd:import namespace="http://schemas.microsoft.com/sharepoint/v3"/>
    <xsd:import namespace="083a64e6-873a-4c32-8d2e-06806e99ca12"/>
    <xsd:import namespace="d88ecb34-9946-455f-be76-dc23987f6a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8" nillable="true" ma:displayName="Propriedades da Política de Conformidade Unificada" ma:hidden="true" ma:internalName="_ip_UnifiedCompliancePolicyProperties">
      <xsd:simpleType>
        <xsd:restriction base="dms:Note"/>
      </xsd:simpleType>
    </xsd:element>
    <xsd:element name="_ip_UnifiedCompliancePolicyUIAction" ma:index="19" nillable="true" ma:displayName="Ação de IU da Política de Conformidade Unificada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3a64e6-873a-4c32-8d2e-06806e99ca1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8ecb34-9946-455f-be76-dc23987f6a8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6D40D06A-D4AA-4F6A-8D45-1712A9EDE0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ADF3E0D-8ECE-4A02-8C72-F1BE8D40D2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083a64e6-873a-4c32-8d2e-06806e99ca12"/>
    <ds:schemaRef ds:uri="d88ecb34-9946-455f-be76-dc23987f6a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EF4B066-F167-4F9D-93B2-14C5B83798F3}">
  <ds:schemaRefs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sharepoint/v3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d88ecb34-9946-455f-be76-dc23987f6a84"/>
    <ds:schemaRef ds:uri="083a64e6-873a-4c32-8d2e-06806e99ca1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7965</TotalTime>
  <Words>409</Words>
  <Application>Microsoft Office PowerPoint</Application>
  <PresentationFormat>Ecrã Panorâmico</PresentationFormat>
  <Paragraphs>70</Paragraphs>
  <Slides>12</Slides>
  <Notes>12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8" baseType="lpstr">
      <vt:lpstr>Arial</vt:lpstr>
      <vt:lpstr>Arial Nova</vt:lpstr>
      <vt:lpstr>Arial Nova Light</vt:lpstr>
      <vt:lpstr>Calibri</vt:lpstr>
      <vt:lpstr>Calibri Light</vt:lpstr>
      <vt:lpstr>RetrospectVTI</vt:lpstr>
      <vt:lpstr>Apresentação do PowerPoint</vt:lpstr>
      <vt:lpstr>Apresentação do PowerPoint</vt:lpstr>
      <vt:lpstr>Apresentação do PowerPoint</vt:lpstr>
      <vt:lpstr>Apresentação do PowerPoint</vt:lpstr>
      <vt:lpstr>Programa Edifícios mais Sustentáveis</vt:lpstr>
      <vt:lpstr>Qual o âmbito?</vt:lpstr>
      <vt:lpstr>Apresentação do PowerPoint</vt:lpstr>
      <vt:lpstr>O que apoiamos?</vt:lpstr>
      <vt:lpstr>Apresentação do PowerPoint</vt:lpstr>
      <vt:lpstr>Quais os limites por candidato e por candidatura?</vt:lpstr>
      <vt:lpstr>Esclarecimentos e Informações 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DE APOIO A EDIFÍCIOS MAIS SUSTENTÁVEIS</dc:title>
  <dc:creator>Norma Franco</dc:creator>
  <cp:lastModifiedBy>Norma Franco</cp:lastModifiedBy>
  <cp:revision>355</cp:revision>
  <cp:lastPrinted>2020-10-28T14:38:27Z</cp:lastPrinted>
  <dcterms:created xsi:type="dcterms:W3CDTF">2020-09-11T08:48:04Z</dcterms:created>
  <dcterms:modified xsi:type="dcterms:W3CDTF">2021-06-22T15:28:20Z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0x0101007D8952E17A2D004DBB3864EB2E04F80F</vt:lpwstr>
  </property>
</Properties>
</file>