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46" r:id="rId1"/>
  </p:sldMasterIdLst>
  <p:notesMasterIdLst>
    <p:notesMasterId r:id="rId15"/>
  </p:notesMasterIdLst>
  <p:sldIdLst>
    <p:sldId id="450" r:id="rId2"/>
    <p:sldId id="426" r:id="rId3"/>
    <p:sldId id="417" r:id="rId4"/>
    <p:sldId id="431" r:id="rId5"/>
    <p:sldId id="442" r:id="rId6"/>
    <p:sldId id="443" r:id="rId7"/>
    <p:sldId id="444" r:id="rId8"/>
    <p:sldId id="445" r:id="rId9"/>
    <p:sldId id="446" r:id="rId10"/>
    <p:sldId id="447" r:id="rId11"/>
    <p:sldId id="448" r:id="rId12"/>
    <p:sldId id="449" r:id="rId13"/>
    <p:sldId id="433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0000"/>
    <a:srgbClr val="09432A"/>
    <a:srgbClr val="082A1A"/>
    <a:srgbClr val="A0988C"/>
    <a:srgbClr val="262626"/>
    <a:srgbClr val="ECC33A"/>
    <a:srgbClr val="60E77B"/>
    <a:srgbClr val="EB3A3A"/>
    <a:srgbClr val="4949E7"/>
    <a:srgbClr val="5EB2F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Destaqu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1EBBBCC-DAD2-459C-BE2E-F6DE35CF9A28}" styleName="Estilo Escuro 2 - Destaque 3/Destaque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EB9631B5-78F2-41C9-869B-9F39066F8104}" styleName="Estilo Médio 3 - Destaque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46F890A9-2807-4EBB-B81D-B2AA78EC7F39}" styleName="Estilo Escuro 2 - Destaque 5/Destaque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C4B1156A-380E-4F78-BDF5-A606A8083BF9}" styleName="Estilo Médio 4 - Destaqu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1E171933-4619-4E11-9A3F-F7608DF75F80}" styleName="Estilo Médio 1 - Destaqu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ED083AE6-46FA-4A59-8FB0-9F97EB10719F}" styleName="Estilo Claro 3 - Destaque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D27102A9-8310-4765-A935-A1911B00CA55}" styleName="Estilo Claro 1 - Destaque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9D7B26C5-4107-4FEC-AEDC-1716B250A1EF}" styleName="Estilo Claro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68D230F3-CF80-4859-8CE7-A43EE81993B5}" styleName="Estilo Claro 1 - Destaque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136" autoAdjust="0"/>
    <p:restoredTop sz="86957" autoAdjust="0"/>
  </p:normalViewPr>
  <p:slideViewPr>
    <p:cSldViewPr snapToGrid="0">
      <p:cViewPr varScale="1">
        <p:scale>
          <a:sx n="58" d="100"/>
          <a:sy n="58" d="100"/>
        </p:scale>
        <p:origin x="1176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4" d="100"/>
          <a:sy n="84" d="100"/>
        </p:scale>
        <p:origin x="297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380D2C-6AA0-4E38-BC08-37EAF5AF71DA}" type="datetimeFigureOut">
              <a:rPr lang="en-US" smtClean="0"/>
              <a:t>6/28/2021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177EEF-975E-4741-8655-A0AE240BEA6C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9293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177EEF-975E-4741-8655-A0AE240BEA6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37041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PT" sz="1200" i="1" spc="-50" dirty="0">
                <a:solidFill>
                  <a:srgbClr val="00642A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aprovados os consórcios procedem à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177EEF-975E-4741-8655-A0AE240BEA6C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39269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PT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Pela transversalidade e abrangência das competências envolvidas estes </a:t>
            </a:r>
            <a:r>
              <a:rPr lang="pt-PT" sz="1800" b="1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Projetos integrados</a:t>
            </a:r>
            <a:r>
              <a:rPr lang="pt-PT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devem ser desagregados em pilares complementares e orientados para a concretização de um objetivo comum. Os pilares deverão integrar diversas capacidades complementares e estar estruturados em objetivos concretos visando a criação de novos produtos, processos ou serviços ou a introdução em melhorias em produtos, processos ou serviços existentes, assegurando a coerência intrínseca e complementaridade de objetivos e resultados.</a:t>
            </a:r>
            <a:endParaRPr lang="pt-PT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177EEF-975E-4741-8655-A0AE240BEA6C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94903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177EEF-975E-4741-8655-A0AE240BEA6C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84386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177EEF-975E-4741-8655-A0AE240BEA6C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36172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177EEF-975E-4741-8655-A0AE240BEA6C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55757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177EEF-975E-4741-8655-A0AE240BEA6C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06256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177EEF-975E-4741-8655-A0AE240BEA6C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326973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177EEF-975E-4741-8655-A0AE240BEA6C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712719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177EEF-975E-4741-8655-A0AE240BEA6C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777317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177EEF-975E-4741-8655-A0AE240BEA6C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312117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177EEF-975E-4741-8655-A0AE240BEA6C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998357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177EEF-975E-4741-8655-A0AE240BEA6C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899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645152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F5DC8C3-BA5F-4EED-BB9A-A14272BD82A1}"/>
              </a:ext>
            </a:extLst>
          </p:cNvPr>
          <p:cNvCxnSpPr/>
          <p:nvPr/>
        </p:nvCxnSpPr>
        <p:spPr>
          <a:xfrm>
            <a:off x="1207658" y="4474741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25CCF1-92C0-4AF3-BFAF-492163191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4DA70-C731-4C70-880D-CCD4705E623C}" type="datetime1">
              <a:rPr lang="en-US" smtClean="0"/>
              <a:t>6/28/2021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1A78A9-3DFF-4937-A9F2-5D8CF495F3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AEB271-5CC0-4759-BC6E-8BE53AB22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83314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54D8B55-9EA8-4B81-8E84-9B93B0A27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1D723-8F53-4F53-90B0-1982A396982E}" type="datetime1">
              <a:rPr lang="en-US" smtClean="0"/>
              <a:t>6/28/2021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62CA021-2578-47CB-822C-BDDFF7223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AAB51D-4141-4682-9375-DAFD5FB9D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26706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90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663440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59DE2C1-4C52-40A3-8959-27B2C1BEBFF6}"/>
              </a:ext>
            </a:extLst>
          </p:cNvPr>
          <p:cNvCxnSpPr/>
          <p:nvPr/>
        </p:nvCxnSpPr>
        <p:spPr>
          <a:xfrm>
            <a:off x="1207658" y="4485132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F2E137-EC28-48F8-9198-1F0253902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69AF7-7BEB-44E4-9852-375E34362B5B}" type="datetime1">
              <a:rPr lang="en-US" smtClean="0"/>
              <a:t>6/28/2021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89422CD-6F62-4DD6-89EF-07A60B42D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69C6AFF8-42B4-4D05-969B-9F5FB3355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41625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2120900"/>
            <a:ext cx="4639736" cy="374819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15944" y="2120900"/>
            <a:ext cx="4639736" cy="374819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782D47D-B0DC-4C40-BCC6-BBBA32584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AC38D-0552-4C82-B593-E6124DFADBE2}" type="datetime1">
              <a:rPr lang="en-US" smtClean="0"/>
              <a:t>6/28/2021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4690D34E-7EBD-44B2-83CA-4C126A18D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2AC511A1-9BBD-42DE-92FB-2AF44F8E9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66630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958274"/>
            <a:ext cx="4639736" cy="291082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15944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15944" y="2958273"/>
            <a:ext cx="4639736" cy="291082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AF8A515-AA94-45D1-9223-5C2272618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F0F1C-5577-4ACB-BB62-DF8F3C494C7E}" type="datetime1">
              <a:rPr lang="en-US" smtClean="0"/>
              <a:t>6/28/2021</a:t>
            </a:fld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D052F5BC-98E0-4D60-AD67-9547738B7D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A38552DC-952E-41EA-AAAF-C2187523C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81946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7392073F-158F-44A3-8913-917AFFC1BC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5B394-D9F9-4F0C-B15D-605F45CB9E9F}" type="datetime1">
              <a:rPr lang="en-US" smtClean="0"/>
              <a:t>6/28/2021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EED72207-24CA-42B7-A975-2F8E41CBA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D01080F2-251A-4B88-9A62-16F46D724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1860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014226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0">
            <a:extLst>
              <a:ext uri="{FF2B5EF4-FFF2-40B4-BE49-F238E27FC236}">
                <a16:creationId xmlns:a16="http://schemas.microsoft.com/office/drawing/2014/main" id="{1952B000-5E6F-4703-8EF6-B41B08E8655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36870" y="0"/>
            <a:ext cx="4654296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3466" y="786383"/>
            <a:ext cx="3517567" cy="2093975"/>
          </a:xfrm>
        </p:spPr>
        <p:txBody>
          <a:bodyPr anchor="b">
            <a:normAutofit/>
          </a:bodyPr>
          <a:lstStyle>
            <a:lvl1pPr>
              <a:lnSpc>
                <a:spcPct val="90000"/>
              </a:lnSpc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58984" y="812799"/>
            <a:ext cx="5928344" cy="52947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3465" y="3043050"/>
            <a:ext cx="3517567" cy="3064505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3464" y="6446520"/>
            <a:ext cx="3517568" cy="365125"/>
          </a:xfrm>
        </p:spPr>
        <p:txBody>
          <a:bodyPr/>
          <a:lstStyle>
            <a:lvl1pPr algn="l">
              <a:defRPr/>
            </a:lvl1pPr>
          </a:lstStyle>
          <a:p>
            <a:fld id="{92BEA474-078D-4E9B-9B14-09A87B19DC46}" type="datetime1">
              <a:rPr lang="en-US" smtClean="0"/>
              <a:t>6/28/2021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458983" y="6446520"/>
            <a:ext cx="5334019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A98EE3D-8CD1-4C3F-BD1C-C98C9596463C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32822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6273" y="786383"/>
            <a:ext cx="2772593" cy="2093975"/>
          </a:xfrm>
        </p:spPr>
        <p:txBody>
          <a:bodyPr anchor="b">
            <a:normAutofit/>
          </a:bodyPr>
          <a:lstStyle>
            <a:lvl1pPr>
              <a:lnSpc>
                <a:spcPct val="90000"/>
              </a:lnSpc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58984" y="812799"/>
            <a:ext cx="5928344" cy="5294757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6272" y="3043050"/>
            <a:ext cx="2772594" cy="3064505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86270" y="6446520"/>
            <a:ext cx="2772596" cy="365125"/>
          </a:xfrm>
        </p:spPr>
        <p:txBody>
          <a:bodyPr/>
          <a:lstStyle>
            <a:lvl1pPr algn="l">
              <a:defRPr/>
            </a:lvl1pPr>
          </a:lstStyle>
          <a:p>
            <a:fld id="{92BEA474-078D-4E9B-9B14-09A87B19DC46}" type="datetime1">
              <a:rPr lang="en-US" smtClean="0"/>
              <a:t>6/28/2021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458983" y="6446520"/>
            <a:ext cx="5334019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A98EE3D-8CD1-4C3F-BD1C-C98C9596463C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61089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A134939-39C0-4522-A125-A13DFDA66490}"/>
              </a:ext>
            </a:extLst>
          </p:cNvPr>
          <p:cNvSpPr/>
          <p:nvPr userDrawn="1"/>
        </p:nvSpPr>
        <p:spPr>
          <a:xfrm>
            <a:off x="0" y="4578350"/>
            <a:ext cx="12188825" cy="227965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578350"/>
          </a:xfrm>
          <a:solidFill>
            <a:schemeClr val="bg1">
              <a:lumMod val="85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79" y="4799362"/>
            <a:ext cx="10113645" cy="743682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79" y="5715000"/>
            <a:ext cx="10113264" cy="60960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07D986-8816-4272-A432-0437A28A9828}" type="datetime1">
              <a:rPr lang="en-US" smtClean="0"/>
              <a:t>6/28/2021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097279" y="6446838"/>
            <a:ext cx="6818262" cy="365125"/>
          </a:xfrm>
        </p:spPr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32677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A134939-39C0-4522-A125-A13DFDA66490}"/>
              </a:ext>
            </a:extLst>
          </p:cNvPr>
          <p:cNvSpPr/>
          <p:nvPr userDrawn="1"/>
        </p:nvSpPr>
        <p:spPr>
          <a:xfrm>
            <a:off x="0" y="4578350"/>
            <a:ext cx="12188825" cy="2279650"/>
          </a:xfrm>
          <a:prstGeom prst="rect">
            <a:avLst/>
          </a:prstGeom>
          <a:solidFill>
            <a:srgbClr val="BBE0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578350"/>
          </a:xfrm>
          <a:solidFill>
            <a:schemeClr val="bg1">
              <a:lumMod val="95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79" y="4799362"/>
            <a:ext cx="10113645" cy="743682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79" y="5715000"/>
            <a:ext cx="10113264" cy="60960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07D986-8816-4272-A432-0437A28A9828}" type="datetime1">
              <a:rPr lang="en-US" smtClean="0"/>
              <a:t>6/28/2021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097279" y="6446838"/>
            <a:ext cx="6818262" cy="365125"/>
          </a:xfrm>
        </p:spPr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91460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D5506EE-1026-4F35-9ACC-BD05BE0F9B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2A279-0833-481D-8C56-F67FD0AC6C50}" type="datetime1">
              <a:rPr lang="en-US" smtClean="0"/>
              <a:t>6/28/2021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7696E5F-8D95-4450-AE52-5438E6EDE2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99B2253-74CC-409E-BEB0-F8EFCFCB56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22698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1B68A5B-D9FA-424B-A4EB-30E7223836B3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F33D6B0-F070-45C4-A472-19F432BE39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7DA83-5663-4C9C-B9AA-0B40A3DAFF81}" type="datetime1">
              <a:rPr lang="en-US" smtClean="0"/>
              <a:t>6/28/2021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975399F-DAB2-410D-967F-ED17E6F79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F762A46F-6BE5-4D12-9412-5CA7672EA8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18272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108201"/>
            <a:ext cx="10058400" cy="3760891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18426" y="6446838"/>
            <a:ext cx="2584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rgbClr val="FFFFFF"/>
                </a:solidFill>
              </a:defRPr>
            </a:lvl1pPr>
          </a:lstStyle>
          <a:p>
            <a:fld id="{62D6E202-B606-4609-B914-27C9371A1F6D}" type="datetime1">
              <a:rPr lang="en-US" smtClean="0"/>
              <a:t>6/28/2021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97279" y="6446838"/>
            <a:ext cx="68182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93582" y="6446838"/>
            <a:ext cx="7800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rgbClr val="FFFFFF"/>
                </a:solidFill>
              </a:defRPr>
            </a:lvl1pPr>
          </a:lstStyle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5025DAC-8B93-4160-B017-3A274A5828C0}"/>
              </a:ext>
            </a:extLst>
          </p:cNvPr>
          <p:cNvCxnSpPr/>
          <p:nvPr/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rgbClr val="09432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349822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47" r:id="rId3"/>
    <p:sldLayoutId id="2147483743" r:id="rId4"/>
    <p:sldLayoutId id="2147483738" r:id="rId5"/>
    <p:sldLayoutId id="2147483732" r:id="rId6"/>
    <p:sldLayoutId id="2147483733" r:id="rId7"/>
    <p:sldLayoutId id="2147483734" r:id="rId8"/>
    <p:sldLayoutId id="2147483751" r:id="rId9"/>
    <p:sldLayoutId id="2147483735" r:id="rId10"/>
    <p:sldLayoutId id="2147483750" r:id="rId11"/>
    <p:sldLayoutId id="2147483736" r:id="rId12"/>
    <p:sldLayoutId id="2147483737" r:id="rId13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700" i="0" kern="1200" cap="small" spc="0" baseline="0">
          <a:solidFill>
            <a:srgbClr val="082A1A"/>
          </a:solidFill>
          <a:latin typeface="MS Gothic" panose="020B0609070205080204" pitchFamily="49" charset="-128"/>
          <a:ea typeface="MS Gothic" panose="020B0609070205080204" pitchFamily="49" charset="-128"/>
          <a:cs typeface="Calibri Light" panose="020F0302020204030204" pitchFamily="34" charset="0"/>
        </a:defRPr>
      </a:lvl1pPr>
    </p:titleStyle>
    <p:bodyStyle>
      <a:lvl1pPr marL="91440" indent="-91440" algn="l" defTabSz="914400" rtl="0" eaLnBrk="1" latinLnBrk="0" hangingPunct="1">
        <a:lnSpc>
          <a:spcPct val="11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1900" kern="1200">
          <a:solidFill>
            <a:schemeClr val="tx1">
              <a:lumMod val="75000"/>
              <a:lumOff val="25000"/>
            </a:schemeClr>
          </a:solidFill>
          <a:latin typeface="Calibri Light" panose="020F0302020204030204" pitchFamily="34" charset="0"/>
          <a:ea typeface="+mn-ea"/>
          <a:cs typeface="Calibri Light" panose="020F0302020204030204" pitchFamily="34" charset="0"/>
        </a:defRPr>
      </a:lvl1pPr>
      <a:lvl2pPr marL="38404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700" kern="1200">
          <a:solidFill>
            <a:schemeClr val="tx1">
              <a:lumMod val="75000"/>
              <a:lumOff val="25000"/>
            </a:schemeClr>
          </a:solidFill>
          <a:latin typeface="Calibri Light" panose="020F0302020204030204" pitchFamily="34" charset="0"/>
          <a:ea typeface="+mn-ea"/>
          <a:cs typeface="Calibri Light" panose="020F0302020204030204" pitchFamily="34" charset="0"/>
        </a:defRPr>
      </a:lvl2pPr>
      <a:lvl3pPr marL="56692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300" kern="1200">
          <a:solidFill>
            <a:schemeClr val="tx1">
              <a:lumMod val="75000"/>
              <a:lumOff val="25000"/>
            </a:schemeClr>
          </a:solidFill>
          <a:latin typeface="Calibri Light" panose="020F0302020204030204" pitchFamily="34" charset="0"/>
          <a:ea typeface="+mn-ea"/>
          <a:cs typeface="Calibri Light" panose="020F0302020204030204" pitchFamily="34" charset="0"/>
        </a:defRPr>
      </a:lvl3pPr>
      <a:lvl4pPr marL="74980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300" kern="1200">
          <a:solidFill>
            <a:schemeClr val="tx1">
              <a:lumMod val="75000"/>
              <a:lumOff val="25000"/>
            </a:schemeClr>
          </a:solidFill>
          <a:latin typeface="Calibri Light" panose="020F0302020204030204" pitchFamily="34" charset="0"/>
          <a:ea typeface="+mn-ea"/>
          <a:cs typeface="Calibri Light" panose="020F0302020204030204" pitchFamily="34" charset="0"/>
        </a:defRPr>
      </a:lvl4pPr>
      <a:lvl5pPr marL="93268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300" kern="1200">
          <a:solidFill>
            <a:schemeClr val="tx1">
              <a:lumMod val="75000"/>
              <a:lumOff val="25000"/>
            </a:schemeClr>
          </a:solidFill>
          <a:latin typeface="Calibri Light" panose="020F0302020204030204" pitchFamily="34" charset="0"/>
          <a:ea typeface="+mn-ea"/>
          <a:cs typeface="Calibri Light" panose="020F0302020204030204" pitchFamily="34" charset="0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microsoft.com/office/2007/relationships/hdphoto" Target="../media/hdphoto1.wdp"/><Relationship Id="rId4" Type="http://schemas.openxmlformats.org/officeDocument/2006/relationships/image" Target="../media/image2.pn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.png"/><Relationship Id="rId7" Type="http://schemas.openxmlformats.org/officeDocument/2006/relationships/image" Target="../media/image8.sv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12.svg"/><Relationship Id="rId5" Type="http://schemas.openxmlformats.org/officeDocument/2006/relationships/image" Target="../media/image3.png"/><Relationship Id="rId10" Type="http://schemas.openxmlformats.org/officeDocument/2006/relationships/image" Target="../media/image11.png"/><Relationship Id="rId4" Type="http://schemas.openxmlformats.org/officeDocument/2006/relationships/image" Target="../media/image4.png"/><Relationship Id="rId9" Type="http://schemas.openxmlformats.org/officeDocument/2006/relationships/image" Target="../media/image10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eur-lex.europa.eu/legal-content/EN/TXT/?uri=CELEX:02014R0651-20170710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undoambiental.pt/apoios-prr/bioeconomia.aspx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svg"/><Relationship Id="rId3" Type="http://schemas.openxmlformats.org/officeDocument/2006/relationships/image" Target="../media/image1.png"/><Relationship Id="rId7" Type="http://schemas.openxmlformats.org/officeDocument/2006/relationships/hyperlink" Target="mailto:bioeconomia.prr@fundoambiental.pt" TargetMode="External"/><Relationship Id="rId12" Type="http://schemas.openxmlformats.org/officeDocument/2006/relationships/image" Target="../media/image17.png"/><Relationship Id="rId2" Type="http://schemas.openxmlformats.org/officeDocument/2006/relationships/notesSlide" Target="../notesSlides/notesSlide12.xml"/><Relationship Id="rId16" Type="http://schemas.openxmlformats.org/officeDocument/2006/relationships/hyperlink" Target="https://teams.microsoft.com/dl/launcher/launcher.html?url=%2F_%23%2Fl%2Fmeetup-join%2F19%3Ameeting_ZmQwZTY1MGMtNzk1NS00MjNlLTg4OTUtM2FiYjhmOWY2MjQx%40thread.v2%2F0%3Fcontext%3D%257b%2522Tid%2522%253a%2522a9d132b3-4f43-4b65-a477-b36e21273b9e%2522%252c%2522Oid%2522%253a%25228b3cc373-73ef-487b-9797-d9f5880daa48%2522%257d%26anon%3Dtrue&amp;type=meetup-join&amp;deeplinkId=afdfd851-b4f8-41a0-915f-8289febc761c&amp;directDl=true&amp;msLaunch=true&amp;enableMobilePage=true&amp;suppressPrompt=true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fundoambiental.pt/" TargetMode="External"/><Relationship Id="rId11" Type="http://schemas.openxmlformats.org/officeDocument/2006/relationships/image" Target="../media/image16.svg"/><Relationship Id="rId5" Type="http://schemas.openxmlformats.org/officeDocument/2006/relationships/image" Target="../media/image3.png"/><Relationship Id="rId15" Type="http://schemas.openxmlformats.org/officeDocument/2006/relationships/hyperlink" Target="https://teams.microsoft.com/l/meetup-join/19%3ameeting_ZmY2OThlODEtZjE1MC00MGY4LWI5MzktOTFkMDFlMGMyNWM3%40thread.v2/0?context=%7b%22Tid%22%3a%22a9d132b3-4f43-4b65-a477-b36e21273b9e%22%2c%22Oid%22%3a%228b3cc373-73ef-487b-9797-d9f5880daa48%22%7d" TargetMode="External"/><Relationship Id="rId10" Type="http://schemas.openxmlformats.org/officeDocument/2006/relationships/image" Target="../media/image15.png"/><Relationship Id="rId4" Type="http://schemas.openxmlformats.org/officeDocument/2006/relationships/image" Target="../media/image4.png"/><Relationship Id="rId9" Type="http://schemas.openxmlformats.org/officeDocument/2006/relationships/image" Target="../media/image14.svg"/><Relationship Id="rId14" Type="http://schemas.openxmlformats.org/officeDocument/2006/relationships/hyperlink" Target="https://teams.microsoft.com/l/meetup-join/19%3ameeting_Njg5YTcxOWEtNTEzOS00YmQzLTkwZTMtYmRiYTcyZGQ4ZWIz%40thread.v2/0?context=%7b%22Tid%22%3a%22a9d132b3-4f43-4b65-a477-b36e21273b9e%22%2c%22Oid%22%3a%228b3cc373-73ef-487b-9797-d9f5880daa48%22%7d" TargetMode="Externa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png"/><Relationship Id="rId7" Type="http://schemas.openxmlformats.org/officeDocument/2006/relationships/hyperlink" Target="http://www.fundoambiental.pt/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fundoambiental.pt/apoios-prr/bioeconomia.aspx" TargetMode="External"/><Relationship Id="rId5" Type="http://schemas.openxmlformats.org/officeDocument/2006/relationships/hyperlink" Target="mailto:bioeconomia.prr@fundoambiental.pt" TargetMode="External"/><Relationship Id="rId10" Type="http://schemas.microsoft.com/office/2007/relationships/hdphoto" Target="../media/hdphoto1.wdp"/><Relationship Id="rId4" Type="http://schemas.openxmlformats.org/officeDocument/2006/relationships/image" Target="../media/image1.png"/><Relationship Id="rId9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CaixaDeTexto 16">
            <a:extLst>
              <a:ext uri="{FF2B5EF4-FFF2-40B4-BE49-F238E27FC236}">
                <a16:creationId xmlns:a16="http://schemas.microsoft.com/office/drawing/2014/main" id="{B1D17CF8-C6C9-49AB-BE93-B85D8EC5F82E}"/>
              </a:ext>
            </a:extLst>
          </p:cNvPr>
          <p:cNvSpPr txBox="1"/>
          <p:nvPr/>
        </p:nvSpPr>
        <p:spPr>
          <a:xfrm>
            <a:off x="8160431" y="6237325"/>
            <a:ext cx="2219550" cy="2904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>
                <a:srgbClr val="003B31"/>
              </a:buClr>
            </a:pPr>
            <a:r>
              <a:rPr lang="pt-PT" sz="1400" cap="small" dirty="0">
                <a:latin typeface="+mj-lt"/>
                <a:ea typeface="MS Gothic" panose="020B0609070205080204" pitchFamily="49" charset="-128"/>
              </a:rPr>
              <a:t>10 de maio de 2021</a:t>
            </a:r>
            <a:endParaRPr lang="en-US" sz="1400" cap="small" dirty="0">
              <a:latin typeface="+mj-lt"/>
              <a:ea typeface="MS Gothic" panose="020B0609070205080204" pitchFamily="49" charset="-128"/>
            </a:endParaRPr>
          </a:p>
        </p:txBody>
      </p:sp>
      <p:sp>
        <p:nvSpPr>
          <p:cNvPr id="11" name="Subtítulo 17">
            <a:extLst>
              <a:ext uri="{FF2B5EF4-FFF2-40B4-BE49-F238E27FC236}">
                <a16:creationId xmlns:a16="http://schemas.microsoft.com/office/drawing/2014/main" id="{BAD84552-AE1F-433B-8A38-C65387F076F6}"/>
              </a:ext>
            </a:extLst>
          </p:cNvPr>
          <p:cNvSpPr txBox="1">
            <a:spLocks/>
          </p:cNvSpPr>
          <p:nvPr/>
        </p:nvSpPr>
        <p:spPr>
          <a:xfrm>
            <a:off x="7876539" y="5756276"/>
            <a:ext cx="2382388" cy="852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003B31"/>
              </a:buClr>
              <a:buFont typeface="Aileron Light" panose="00000400000000000000" pitchFamily="50" charset="0"/>
              <a:buChar char="−"/>
              <a:defRPr sz="2800" kern="1200">
                <a:solidFill>
                  <a:schemeClr val="tx1"/>
                </a:solidFill>
                <a:latin typeface="Aileron Light" panose="00000400000000000000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3B31"/>
              </a:buClr>
              <a:buFont typeface="Aileron Light" panose="00000400000000000000" pitchFamily="50" charset="0"/>
              <a:buChar char="−"/>
              <a:defRPr sz="2400" kern="1200">
                <a:solidFill>
                  <a:schemeClr val="tx1"/>
                </a:solidFill>
                <a:latin typeface="Aileron Light" panose="00000400000000000000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3B31"/>
              </a:buClr>
              <a:buFont typeface="Aileron Light" panose="00000400000000000000" pitchFamily="50" charset="0"/>
              <a:buChar char="−"/>
              <a:defRPr sz="2000" kern="1200">
                <a:solidFill>
                  <a:schemeClr val="tx1"/>
                </a:solidFill>
                <a:latin typeface="Aileron Light" panose="00000400000000000000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3B31"/>
              </a:buClr>
              <a:buFont typeface="Aileron Light" panose="00000400000000000000" pitchFamily="50" charset="0"/>
              <a:buChar char="−"/>
              <a:defRPr sz="1800" kern="1200">
                <a:solidFill>
                  <a:schemeClr val="tx1"/>
                </a:solidFill>
                <a:latin typeface="Aileron Light" panose="00000400000000000000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ileron Light" panose="00000400000000000000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spcBef>
                <a:spcPct val="0"/>
              </a:spcBef>
              <a:buFont typeface="Aileron Light" panose="00000400000000000000" pitchFamily="50" charset="0"/>
              <a:buNone/>
            </a:pPr>
            <a:r>
              <a:rPr lang="pt-PT" sz="2000" cap="small" dirty="0">
                <a:latin typeface="+mj-lt"/>
                <a:ea typeface="MS Gothic" panose="020B0609070205080204" pitchFamily="49" charset="-128"/>
              </a:rPr>
              <a:t>Susana </a:t>
            </a:r>
            <a:r>
              <a:rPr lang="pt-PT" sz="2000" cap="small" dirty="0" err="1">
                <a:latin typeface="+mj-lt"/>
                <a:ea typeface="MS Gothic" panose="020B0609070205080204" pitchFamily="49" charset="-128"/>
              </a:rPr>
              <a:t>Escária</a:t>
            </a:r>
            <a:endParaRPr lang="pt-PT" sz="3200" cap="small" dirty="0">
              <a:latin typeface="+mj-lt"/>
              <a:ea typeface="MS Gothic" panose="020B0609070205080204" pitchFamily="49" charset="-128"/>
            </a:endParaRPr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B1C8A7A7-A8B5-4A89-87F7-80C2879DA36E}"/>
              </a:ext>
            </a:extLst>
          </p:cNvPr>
          <p:cNvSpPr txBox="1"/>
          <p:nvPr/>
        </p:nvSpPr>
        <p:spPr>
          <a:xfrm>
            <a:off x="2623543" y="3383797"/>
            <a:ext cx="8501656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PT" sz="3600" b="1" cap="small" spc="600" dirty="0">
                <a:solidFill>
                  <a:srgbClr val="003B31"/>
                </a:solidFill>
                <a:latin typeface="MS Gothic" panose="020B0609070205080204" pitchFamily="49" charset="-128"/>
                <a:ea typeface="MS Gothic" panose="020B0609070205080204" pitchFamily="49" charset="-128"/>
                <a:cs typeface="Calibri Light" panose="020F0302020204030204" pitchFamily="34" charset="0"/>
              </a:rPr>
              <a:t>Convite à formação de consórcios para a promoção da </a:t>
            </a:r>
            <a:r>
              <a:rPr lang="pt-PT" sz="3600" b="1" cap="small" spc="600" dirty="0" err="1">
                <a:solidFill>
                  <a:srgbClr val="003B31"/>
                </a:solidFill>
                <a:latin typeface="MS Gothic" panose="020B0609070205080204" pitchFamily="49" charset="-128"/>
                <a:ea typeface="MS Gothic" panose="020B0609070205080204" pitchFamily="49" charset="-128"/>
                <a:cs typeface="Calibri Light" panose="020F0302020204030204" pitchFamily="34" charset="0"/>
              </a:rPr>
              <a:t>bioeconomia</a:t>
            </a:r>
            <a:r>
              <a:rPr lang="pt-PT" sz="3600" b="1" cap="small" spc="600" dirty="0">
                <a:solidFill>
                  <a:srgbClr val="003B31"/>
                </a:solidFill>
                <a:latin typeface="MS Gothic" panose="020B0609070205080204" pitchFamily="49" charset="-128"/>
                <a:ea typeface="MS Gothic" panose="020B0609070205080204" pitchFamily="49" charset="-128"/>
                <a:cs typeface="Calibri Light" panose="020F0302020204030204" pitchFamily="34" charset="0"/>
              </a:rPr>
              <a:t> sustentável</a:t>
            </a:r>
            <a:endParaRPr lang="pt-PT" sz="3600" b="1" spc="600" dirty="0">
              <a:solidFill>
                <a:srgbClr val="003B31"/>
              </a:solidFill>
              <a:latin typeface="MS Gothic" panose="020B0609070205080204" pitchFamily="49" charset="-128"/>
              <a:ea typeface="MS Gothic" panose="020B0609070205080204" pitchFamily="49" charset="-128"/>
              <a:cs typeface="Calibri Light" panose="020F0302020204030204" pitchFamily="34" charset="0"/>
            </a:endParaRPr>
          </a:p>
        </p:txBody>
      </p:sp>
      <p:pic>
        <p:nvPicPr>
          <p:cNvPr id="17" name="Picture 19">
            <a:extLst>
              <a:ext uri="{FF2B5EF4-FFF2-40B4-BE49-F238E27FC236}">
                <a16:creationId xmlns:a16="http://schemas.microsoft.com/office/drawing/2014/main" id="{651CE9F8-5ACC-4524-87D6-BA94E85BEE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1999" y="0"/>
            <a:ext cx="2432541" cy="6858000"/>
          </a:xfrm>
          <a:prstGeom prst="rect">
            <a:avLst/>
          </a:prstGeom>
        </p:spPr>
      </p:pic>
      <p:pic>
        <p:nvPicPr>
          <p:cNvPr id="19" name="Picture 14">
            <a:extLst>
              <a:ext uri="{FF2B5EF4-FFF2-40B4-BE49-F238E27FC236}">
                <a16:creationId xmlns:a16="http://schemas.microsoft.com/office/drawing/2014/main" id="{48B91CAF-885C-433C-A6DE-F27121B74FA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biLevel thresh="25000"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426" b="89960" l="53" r="21120">
                        <a14:foregroundMark x1="8373" y1="16466" x2="8373" y2="16466"/>
                        <a14:foregroundMark x1="3307" y1="29317" x2="3307" y2="29317"/>
                        <a14:foregroundMark x1="1173" y1="27108" x2="1173" y2="27108"/>
                        <a14:foregroundMark x1="2187" y1="44578" x2="2187" y2="44578"/>
                        <a14:foregroundMark x1="2187" y1="53815" x2="2187" y2="53815"/>
                        <a14:foregroundMark x1="15413" y1="58032" x2="15413" y2="58032"/>
                        <a14:foregroundMark x1="13867" y1="26707" x2="13867" y2="26707"/>
                        <a14:foregroundMark x1="17333" y1="13052" x2="17333" y2="13052"/>
                        <a14:foregroundMark x1="14133" y1="6426" x2="14133" y2="6426"/>
                        <a14:foregroundMark x1="21173" y1="23494" x2="21173" y2="23494"/>
                        <a14:foregroundMark x1="18773" y1="43373" x2="18773" y2="43373"/>
                        <a14:foregroundMark x1="6133" y1="48795" x2="6133" y2="48795"/>
                        <a14:foregroundMark x1="8160" y1="75100" x2="8160" y2="75100"/>
                        <a14:foregroundMark x1="12480" y1="85341" x2="12480" y2="85341"/>
                        <a14:foregroundMark x1="16747" y1="80522" x2="16747" y2="80522"/>
                        <a14:foregroundMark x1="18880" y1="73896" x2="18880" y2="73896"/>
                      </a14:backgroundRemoval>
                    </a14:imgEffect>
                  </a14:imgLayer>
                </a14:imgProps>
              </a:ext>
            </a:extLst>
          </a:blip>
          <a:srcRect r="77753"/>
          <a:stretch/>
        </p:blipFill>
        <p:spPr>
          <a:xfrm>
            <a:off x="257814" y="3383797"/>
            <a:ext cx="1810476" cy="2161472"/>
          </a:xfrm>
          <a:prstGeom prst="rect">
            <a:avLst/>
          </a:prstGeom>
        </p:spPr>
      </p:pic>
      <p:cxnSp>
        <p:nvCxnSpPr>
          <p:cNvPr id="21" name="Straight Connector 23">
            <a:extLst>
              <a:ext uri="{FF2B5EF4-FFF2-40B4-BE49-F238E27FC236}">
                <a16:creationId xmlns:a16="http://schemas.microsoft.com/office/drawing/2014/main" id="{22B3CF89-5A8D-465D-8A7C-A349992A8FE8}"/>
              </a:ext>
            </a:extLst>
          </p:cNvPr>
          <p:cNvCxnSpPr>
            <a:cxnSpLocks/>
          </p:cNvCxnSpPr>
          <p:nvPr/>
        </p:nvCxnSpPr>
        <p:spPr>
          <a:xfrm>
            <a:off x="2410542" y="5359924"/>
            <a:ext cx="8788013" cy="0"/>
          </a:xfrm>
          <a:prstGeom prst="line">
            <a:avLst/>
          </a:prstGeom>
          <a:ln>
            <a:solidFill>
              <a:srgbClr val="00642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13">
            <a:extLst>
              <a:ext uri="{FF2B5EF4-FFF2-40B4-BE49-F238E27FC236}">
                <a16:creationId xmlns:a16="http://schemas.microsoft.com/office/drawing/2014/main" id="{E9BB039B-7979-4ECD-A089-E3F9D98A3352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</a:blip>
          <a:srcRect l="24365" b="1107"/>
          <a:stretch/>
        </p:blipFill>
        <p:spPr>
          <a:xfrm>
            <a:off x="150303" y="6020009"/>
            <a:ext cx="2087936" cy="725084"/>
          </a:xfrm>
          <a:prstGeom prst="rect">
            <a:avLst/>
          </a:prstGeom>
        </p:spPr>
      </p:pic>
      <p:grpSp>
        <p:nvGrpSpPr>
          <p:cNvPr id="10" name="Agrupar 9">
            <a:extLst>
              <a:ext uri="{FF2B5EF4-FFF2-40B4-BE49-F238E27FC236}">
                <a16:creationId xmlns:a16="http://schemas.microsoft.com/office/drawing/2014/main" id="{B8314011-D0A0-4F11-A989-D18F2D3385A6}"/>
              </a:ext>
            </a:extLst>
          </p:cNvPr>
          <p:cNvGrpSpPr>
            <a:grpSpLocks noChangeAspect="1"/>
          </p:cNvGrpSpPr>
          <p:nvPr/>
        </p:nvGrpSpPr>
        <p:grpSpPr>
          <a:xfrm>
            <a:off x="8160431" y="249588"/>
            <a:ext cx="3662875" cy="734858"/>
            <a:chOff x="6404748" y="0"/>
            <a:chExt cx="5635191" cy="1130551"/>
          </a:xfrm>
        </p:grpSpPr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12E66968-18DE-48C2-B1DE-E81A27BD2C1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9703343" y="0"/>
              <a:ext cx="2336596" cy="1130551"/>
            </a:xfrm>
            <a:prstGeom prst="rect">
              <a:avLst/>
            </a:prstGeom>
          </p:spPr>
        </p:pic>
        <p:pic>
          <p:nvPicPr>
            <p:cNvPr id="3" name="Imagem 2">
              <a:extLst>
                <a:ext uri="{FF2B5EF4-FFF2-40B4-BE49-F238E27FC236}">
                  <a16:creationId xmlns:a16="http://schemas.microsoft.com/office/drawing/2014/main" id="{F5588028-EBA6-44A5-AFC4-A7CAA576FCDB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404748" y="160486"/>
              <a:ext cx="3298595" cy="875100"/>
            </a:xfrm>
            <a:prstGeom prst="rect">
              <a:avLst/>
            </a:prstGeom>
          </p:spPr>
        </p:pic>
      </p:grpSp>
      <p:pic>
        <p:nvPicPr>
          <p:cNvPr id="9" name="Imagem 8">
            <a:extLst>
              <a:ext uri="{FF2B5EF4-FFF2-40B4-BE49-F238E27FC236}">
                <a16:creationId xmlns:a16="http://schemas.microsoft.com/office/drawing/2014/main" id="{AAFCCE3D-D573-4FD7-A0CA-CE57C12A674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90915" y="353904"/>
            <a:ext cx="1061613" cy="1092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28832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ítulo 4">
            <a:extLst>
              <a:ext uri="{FF2B5EF4-FFF2-40B4-BE49-F238E27FC236}">
                <a16:creationId xmlns:a16="http://schemas.microsoft.com/office/drawing/2014/main" id="{84D5C167-EAC0-43AF-B892-C9222122B3BA}"/>
              </a:ext>
            </a:extLst>
          </p:cNvPr>
          <p:cNvSpPr>
            <a:spLocks noGrp="1"/>
          </p:cNvSpPr>
          <p:nvPr>
            <p:ph type="subTitle" idx="4294967295"/>
          </p:nvPr>
        </p:nvSpPr>
        <p:spPr>
          <a:xfrm>
            <a:off x="2988058" y="1144791"/>
            <a:ext cx="8788013" cy="3040062"/>
          </a:xfrm>
        </p:spPr>
        <p:txBody>
          <a:bodyPr>
            <a:normAutofit/>
          </a:bodyPr>
          <a:lstStyle/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pt-PT" sz="5700" cap="small" dirty="0">
                <a:solidFill>
                  <a:srgbClr val="082A1A"/>
                </a:solidFill>
                <a:latin typeface="+mn-lt"/>
                <a:cs typeface="+mn-cs"/>
              </a:rPr>
              <a:t>Duas Fases distintas: </a:t>
            </a:r>
          </a:p>
          <a:p>
            <a:pPr marL="201168" lvl="1" inden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pt-PT" sz="2600" i="1" spc="-50" dirty="0">
                <a:solidFill>
                  <a:srgbClr val="00642A"/>
                </a:solidFill>
                <a:latin typeface="+mn-lt"/>
                <a:ea typeface="+mj-ea"/>
                <a:cs typeface="Arial" panose="020B0604020202020204" pitchFamily="34" charset="0"/>
              </a:rPr>
              <a:t>	</a:t>
            </a:r>
            <a:r>
              <a:rPr lang="pt-PT" sz="2600" i="1" cap="small" spc="-50" dirty="0">
                <a:solidFill>
                  <a:schemeClr val="tx1"/>
                </a:solidFill>
                <a:latin typeface="+mn-lt"/>
                <a:ea typeface="+mj-ea"/>
                <a:cs typeface="Arial" panose="020B0604020202020204" pitchFamily="34" charset="0"/>
              </a:rPr>
              <a:t>apresentação dos consórcios </a:t>
            </a:r>
          </a:p>
          <a:p>
            <a:pPr marL="201168" lvl="1" inden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pt-PT" sz="2600" i="1" cap="small" spc="-50" dirty="0">
                <a:solidFill>
                  <a:schemeClr val="tx1"/>
                </a:solidFill>
                <a:latin typeface="+mn-lt"/>
                <a:ea typeface="+mj-ea"/>
                <a:cs typeface="Arial" panose="020B0604020202020204" pitchFamily="34" charset="0"/>
              </a:rPr>
              <a:t>	elaboração dos projetos </a:t>
            </a:r>
          </a:p>
          <a:p>
            <a:pPr>
              <a:lnSpc>
                <a:spcPct val="170000"/>
              </a:lnSpc>
              <a:spcBef>
                <a:spcPts val="600"/>
              </a:spcBef>
              <a:spcAft>
                <a:spcPts val="600"/>
              </a:spcAft>
            </a:pPr>
            <a:endParaRPr lang="pt-PT" sz="8000" i="1" spc="-50" dirty="0">
              <a:solidFill>
                <a:srgbClr val="00642A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endParaRPr lang="pt-PT" dirty="0"/>
          </a:p>
        </p:txBody>
      </p:sp>
      <p:sp>
        <p:nvSpPr>
          <p:cNvPr id="16" name="CaixaDeTexto 15">
            <a:extLst>
              <a:ext uri="{FF2B5EF4-FFF2-40B4-BE49-F238E27FC236}">
                <a16:creationId xmlns:a16="http://schemas.microsoft.com/office/drawing/2014/main" id="{B54708ED-74ED-4A21-BA6C-F0D546B0CFD8}"/>
              </a:ext>
            </a:extLst>
          </p:cNvPr>
          <p:cNvSpPr txBox="1"/>
          <p:nvPr/>
        </p:nvSpPr>
        <p:spPr>
          <a:xfrm>
            <a:off x="3579632" y="4184853"/>
            <a:ext cx="6299213" cy="4980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70000"/>
              </a:lnSpc>
              <a:spcBef>
                <a:spcPts val="600"/>
              </a:spcBef>
              <a:spcAft>
                <a:spcPts val="600"/>
              </a:spcAft>
            </a:pPr>
            <a:r>
              <a:rPr lang="pt-PT" sz="1800" i="1" spc="-50" dirty="0">
                <a:solidFill>
                  <a:srgbClr val="09432A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Negociação  contratos de investimento | contratos de consórcio.</a:t>
            </a:r>
            <a:endParaRPr lang="en-US" sz="1800" i="1" spc="-50" dirty="0">
              <a:solidFill>
                <a:srgbClr val="09432A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pic>
        <p:nvPicPr>
          <p:cNvPr id="7" name="Picture 27">
            <a:extLst>
              <a:ext uri="{FF2B5EF4-FFF2-40B4-BE49-F238E27FC236}">
                <a16:creationId xmlns:a16="http://schemas.microsoft.com/office/drawing/2014/main" id="{81868E28-F06D-4FE7-92A8-AED0692C7D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47935" y="6318000"/>
            <a:ext cx="1116059" cy="540000"/>
          </a:xfrm>
          <a:prstGeom prst="rect">
            <a:avLst/>
          </a:prstGeom>
        </p:spPr>
      </p:pic>
      <p:pic>
        <p:nvPicPr>
          <p:cNvPr id="9" name="Picture 19">
            <a:extLst>
              <a:ext uri="{FF2B5EF4-FFF2-40B4-BE49-F238E27FC236}">
                <a16:creationId xmlns:a16="http://schemas.microsoft.com/office/drawing/2014/main" id="{D89F7CDB-1580-47B0-B141-1EA103927A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1999" y="0"/>
            <a:ext cx="2432541" cy="6858000"/>
          </a:xfrm>
          <a:prstGeom prst="rect">
            <a:avLst/>
          </a:prstGeom>
        </p:spPr>
      </p:pic>
      <p:pic>
        <p:nvPicPr>
          <p:cNvPr id="11" name="Picture 14">
            <a:extLst>
              <a:ext uri="{FF2B5EF4-FFF2-40B4-BE49-F238E27FC236}">
                <a16:creationId xmlns:a16="http://schemas.microsoft.com/office/drawing/2014/main" id="{054729B3-122D-4F97-80AF-E9E7EF67050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biLevel thresh="25000"/>
          </a:blip>
          <a:srcRect r="77753"/>
          <a:stretch/>
        </p:blipFill>
        <p:spPr>
          <a:xfrm>
            <a:off x="889857" y="6067342"/>
            <a:ext cx="608827" cy="726860"/>
          </a:xfrm>
          <a:prstGeom prst="rect">
            <a:avLst/>
          </a:prstGeom>
        </p:spPr>
      </p:pic>
      <p:cxnSp>
        <p:nvCxnSpPr>
          <p:cNvPr id="12" name="Straight Connector 23">
            <a:extLst>
              <a:ext uri="{FF2B5EF4-FFF2-40B4-BE49-F238E27FC236}">
                <a16:creationId xmlns:a16="http://schemas.microsoft.com/office/drawing/2014/main" id="{10729A13-DDBA-4A95-B984-D5C64A56AFAC}"/>
              </a:ext>
            </a:extLst>
          </p:cNvPr>
          <p:cNvCxnSpPr>
            <a:cxnSpLocks/>
          </p:cNvCxnSpPr>
          <p:nvPr/>
        </p:nvCxnSpPr>
        <p:spPr>
          <a:xfrm>
            <a:off x="2410542" y="3868014"/>
            <a:ext cx="8788013" cy="0"/>
          </a:xfrm>
          <a:prstGeom prst="line">
            <a:avLst/>
          </a:prstGeom>
          <a:ln>
            <a:solidFill>
              <a:srgbClr val="00642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081466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A633F33D-6F52-4CC4-B032-37A382CF6EA7}"/>
              </a:ext>
            </a:extLst>
          </p:cNvPr>
          <p:cNvSpPr/>
          <p:nvPr/>
        </p:nvSpPr>
        <p:spPr>
          <a:xfrm>
            <a:off x="2845317" y="97715"/>
            <a:ext cx="860250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4000" cap="small" dirty="0">
                <a:solidFill>
                  <a:srgbClr val="082A1A"/>
                </a:solidFill>
              </a:rPr>
              <a:t>Convite à Apresentação de Consórcio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C2DFFF97-86FD-40E8-A133-662D15CF2EBB}"/>
              </a:ext>
            </a:extLst>
          </p:cNvPr>
          <p:cNvCxnSpPr>
            <a:cxnSpLocks/>
          </p:cNvCxnSpPr>
          <p:nvPr/>
        </p:nvCxnSpPr>
        <p:spPr>
          <a:xfrm>
            <a:off x="2366192" y="2078805"/>
            <a:ext cx="8788013" cy="0"/>
          </a:xfrm>
          <a:prstGeom prst="line">
            <a:avLst/>
          </a:prstGeom>
          <a:ln>
            <a:solidFill>
              <a:srgbClr val="00642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Picture 19">
            <a:extLst>
              <a:ext uri="{FF2B5EF4-FFF2-40B4-BE49-F238E27FC236}">
                <a16:creationId xmlns:a16="http://schemas.microsoft.com/office/drawing/2014/main" id="{9B6E1B9C-B4BD-4833-97ED-E74742AFED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1999" y="0"/>
            <a:ext cx="2432541" cy="6858000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489BA64-7DED-49E2-8D57-E381077D15B6}"/>
              </a:ext>
            </a:extLst>
          </p:cNvPr>
          <p:cNvSpPr txBox="1"/>
          <p:nvPr/>
        </p:nvSpPr>
        <p:spPr>
          <a:xfrm>
            <a:off x="-26920" y="1719419"/>
            <a:ext cx="24325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cap="small" spc="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S Gothic" panose="020B0609070205080204" pitchFamily="49" charset="-128"/>
                <a:ea typeface="MS Gothic" panose="020B0609070205080204" pitchFamily="49" charset="-128"/>
                <a:cs typeface="Segoe UI" panose="020B0502040204020203" pitchFamily="34" charset="0"/>
              </a:rPr>
              <a:t>Projeto</a:t>
            </a:r>
            <a:r>
              <a:rPr lang="en-US" sz="2000" b="1" cap="small" spc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S Gothic" panose="020B0609070205080204" pitchFamily="49" charset="-128"/>
                <a:ea typeface="MS Gothic" panose="020B0609070205080204" pitchFamily="49" charset="-128"/>
                <a:cs typeface="Segoe UI" panose="020B0502040204020203" pitchFamily="34" charset="0"/>
              </a:rPr>
              <a:t> </a:t>
            </a:r>
          </a:p>
          <a:p>
            <a:pPr algn="ctr"/>
            <a:r>
              <a:rPr lang="en-US" sz="2000" b="1" cap="small" spc="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S Gothic" panose="020B0609070205080204" pitchFamily="49" charset="-128"/>
                <a:ea typeface="MS Gothic" panose="020B0609070205080204" pitchFamily="49" charset="-128"/>
                <a:cs typeface="Segoe UI" panose="020B0502040204020203" pitchFamily="34" charset="0"/>
              </a:rPr>
              <a:t>Integrado</a:t>
            </a:r>
            <a:endParaRPr lang="en-US" sz="2000" b="1" cap="small" spc="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S Gothic" panose="020B0609070205080204" pitchFamily="49" charset="-128"/>
              <a:ea typeface="MS Gothic" panose="020B0609070205080204" pitchFamily="49" charset="-128"/>
              <a:cs typeface="Segoe UI" panose="020B0502040204020203" pitchFamily="34" charset="0"/>
            </a:endParaRPr>
          </a:p>
        </p:txBody>
      </p:sp>
      <p:sp>
        <p:nvSpPr>
          <p:cNvPr id="23" name="Rectangle 1">
            <a:extLst>
              <a:ext uri="{FF2B5EF4-FFF2-40B4-BE49-F238E27FC236}">
                <a16:creationId xmlns:a16="http://schemas.microsoft.com/office/drawing/2014/main" id="{4A9098B6-1E18-428A-9F38-D23C2E3D2EA7}"/>
              </a:ext>
            </a:extLst>
          </p:cNvPr>
          <p:cNvSpPr/>
          <p:nvPr/>
        </p:nvSpPr>
        <p:spPr>
          <a:xfrm>
            <a:off x="2643265" y="2427305"/>
            <a:ext cx="8510940" cy="42427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600"/>
              </a:spcAft>
            </a:pPr>
            <a:r>
              <a:rPr lang="pt-PT" dirty="0"/>
              <a:t>Em concreto serão apoiados os consórcios que incluam:</a:t>
            </a:r>
          </a:p>
          <a:p>
            <a:pPr marL="800100" lvl="1" indent="-342900" algn="just">
              <a:lnSpc>
                <a:spcPct val="150000"/>
              </a:lnSpc>
              <a:spcAft>
                <a:spcPts val="600"/>
              </a:spcAft>
              <a:buFont typeface="+mj-lt"/>
              <a:buAutoNum type="alphaLcPeriod"/>
            </a:pPr>
            <a:r>
              <a:rPr lang="pt-PT" dirty="0"/>
              <a:t>Projetos de </a:t>
            </a:r>
            <a:r>
              <a:rPr lang="pt-PT" b="1" dirty="0"/>
              <a:t>investigação, desenvolvimento e inovação </a:t>
            </a:r>
            <a:r>
              <a:rPr lang="pt-PT" dirty="0"/>
              <a:t>desde o processo de investigação fundamental até à transferência para o mercado e eventual introdução no mercado;</a:t>
            </a:r>
          </a:p>
          <a:p>
            <a:pPr marL="800100" lvl="1" indent="-342900" algn="just">
              <a:lnSpc>
                <a:spcPct val="150000"/>
              </a:lnSpc>
              <a:spcAft>
                <a:spcPts val="600"/>
              </a:spcAft>
              <a:buFont typeface="+mj-lt"/>
              <a:buAutoNum type="alphaLcPeriod"/>
            </a:pPr>
            <a:r>
              <a:rPr lang="pt-PT" b="1" dirty="0"/>
              <a:t>Inovação Produtiva</a:t>
            </a:r>
            <a:r>
              <a:rPr lang="pt-PT" dirty="0"/>
              <a:t>;</a:t>
            </a:r>
          </a:p>
          <a:p>
            <a:pPr marL="800100" lvl="1" indent="-342900" algn="just">
              <a:lnSpc>
                <a:spcPct val="150000"/>
              </a:lnSpc>
              <a:spcAft>
                <a:spcPts val="600"/>
              </a:spcAft>
              <a:buFont typeface="+mj-lt"/>
              <a:buAutoNum type="alphaLcPeriod"/>
            </a:pPr>
            <a:r>
              <a:rPr lang="pt-PT" dirty="0"/>
              <a:t>Projetos para o desenvolvimento de </a:t>
            </a:r>
            <a:r>
              <a:rPr lang="pt-PT" b="1" dirty="0"/>
              <a:t>plataformas e bases de dados</a:t>
            </a:r>
            <a:r>
              <a:rPr lang="pt-PT" dirty="0"/>
              <a:t>; </a:t>
            </a:r>
          </a:p>
          <a:p>
            <a:pPr marL="800100" lvl="1" indent="-342900" algn="just">
              <a:lnSpc>
                <a:spcPct val="150000"/>
              </a:lnSpc>
              <a:spcAft>
                <a:spcPts val="600"/>
              </a:spcAft>
              <a:buFont typeface="+mj-lt"/>
              <a:buAutoNum type="alphaLcPeriod"/>
            </a:pPr>
            <a:r>
              <a:rPr lang="pt-PT" dirty="0"/>
              <a:t>Eventos de </a:t>
            </a:r>
            <a:r>
              <a:rPr lang="pt-PT" b="1" dirty="0"/>
              <a:t>transferência de conhecimento</a:t>
            </a:r>
            <a:r>
              <a:rPr lang="pt-PT" dirty="0"/>
              <a:t>;</a:t>
            </a:r>
          </a:p>
          <a:p>
            <a:pPr marL="800100" lvl="1" indent="-342900" algn="just">
              <a:lnSpc>
                <a:spcPct val="150000"/>
              </a:lnSpc>
              <a:spcAft>
                <a:spcPts val="600"/>
              </a:spcAft>
              <a:buFont typeface="+mj-lt"/>
              <a:buAutoNum type="alphaLcPeriod"/>
            </a:pPr>
            <a:r>
              <a:rPr lang="pt-PT" b="1" dirty="0"/>
              <a:t>Formação e capacitação </a:t>
            </a:r>
            <a:r>
              <a:rPr lang="pt-PT" dirty="0"/>
              <a:t>dedicada;</a:t>
            </a:r>
          </a:p>
          <a:p>
            <a:pPr marL="800100" lvl="1" indent="-342900" algn="just">
              <a:lnSpc>
                <a:spcPct val="150000"/>
              </a:lnSpc>
              <a:spcAft>
                <a:spcPts val="600"/>
              </a:spcAft>
              <a:buFont typeface="+mj-lt"/>
              <a:buAutoNum type="alphaLcPeriod"/>
            </a:pPr>
            <a:r>
              <a:rPr lang="pt-PT" b="1" dirty="0"/>
              <a:t>Comunicação</a:t>
            </a:r>
            <a:r>
              <a:rPr lang="pt-PT" dirty="0"/>
              <a:t> e promoção nos mercados externos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B46F0BB4-E77F-4B35-91BC-1EB57CE40B5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biLevel thresh="25000"/>
          </a:blip>
          <a:srcRect r="77753"/>
          <a:stretch/>
        </p:blipFill>
        <p:spPr>
          <a:xfrm>
            <a:off x="889857" y="6067342"/>
            <a:ext cx="608827" cy="726860"/>
          </a:xfrm>
          <a:prstGeom prst="rect">
            <a:avLst/>
          </a:prstGeom>
        </p:spPr>
      </p:pic>
      <p:pic>
        <p:nvPicPr>
          <p:cNvPr id="18" name="Picture 27">
            <a:extLst>
              <a:ext uri="{FF2B5EF4-FFF2-40B4-BE49-F238E27FC236}">
                <a16:creationId xmlns:a16="http://schemas.microsoft.com/office/drawing/2014/main" id="{DEB6CA86-34C9-4C5E-B248-3D6E3B06F97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047935" y="6318000"/>
            <a:ext cx="1116059" cy="540000"/>
          </a:xfrm>
          <a:prstGeom prst="rect">
            <a:avLst/>
          </a:prstGeom>
        </p:spPr>
      </p:pic>
      <p:sp>
        <p:nvSpPr>
          <p:cNvPr id="10" name="TextBox 13">
            <a:extLst>
              <a:ext uri="{FF2B5EF4-FFF2-40B4-BE49-F238E27FC236}">
                <a16:creationId xmlns:a16="http://schemas.microsoft.com/office/drawing/2014/main" id="{44DE6AA7-F57B-4BE3-9A49-BDC1F38EFC5B}"/>
              </a:ext>
            </a:extLst>
          </p:cNvPr>
          <p:cNvSpPr txBox="1"/>
          <p:nvPr/>
        </p:nvSpPr>
        <p:spPr>
          <a:xfrm>
            <a:off x="2966037" y="891448"/>
            <a:ext cx="7668666" cy="1015663"/>
          </a:xfrm>
          <a:prstGeom prst="rect">
            <a:avLst/>
          </a:prstGeom>
          <a:solidFill>
            <a:srgbClr val="A0988C"/>
          </a:solidFill>
        </p:spPr>
        <p:txBody>
          <a:bodyPr wrap="square" rtlCol="0">
            <a:spAutoFit/>
          </a:bodyPr>
          <a:lstStyle/>
          <a:p>
            <a:pPr>
              <a:lnSpc>
                <a:spcPts val="2400"/>
              </a:lnSpc>
            </a:pPr>
            <a:r>
              <a:rPr lang="pt-PT" sz="2000" i="1" cap="small" spc="-50" dirty="0">
                <a:latin typeface="Calibri Light" panose="020F0302020204030204" pitchFamily="34" charset="0"/>
                <a:ea typeface="+mj-ea"/>
                <a:cs typeface="Calibri Light" panose="020F0302020204030204" pitchFamily="34" charset="0"/>
              </a:rPr>
              <a:t>A execução do projeto deve reportar-se às atividades económicas, de investigação &amp; desenvolvimento, inovação produtiva, formação e comunicação desenvolvidas no âmbito da fileira a que se candidata.</a:t>
            </a:r>
          </a:p>
        </p:txBody>
      </p:sp>
    </p:spTree>
    <p:extLst>
      <p:ext uri="{BB962C8B-B14F-4D97-AF65-F5344CB8AC3E}">
        <p14:creationId xmlns:p14="http://schemas.microsoft.com/office/powerpoint/2010/main" val="37415878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A633F33D-6F52-4CC4-B032-37A382CF6EA7}"/>
              </a:ext>
            </a:extLst>
          </p:cNvPr>
          <p:cNvSpPr/>
          <p:nvPr/>
        </p:nvSpPr>
        <p:spPr>
          <a:xfrm>
            <a:off x="2823364" y="390135"/>
            <a:ext cx="860250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4000" cap="small" dirty="0">
                <a:solidFill>
                  <a:srgbClr val="082A1A"/>
                </a:solidFill>
              </a:rPr>
              <a:t>Convite à Apresentação de Consórcio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4DE6AA7-F57B-4BE3-9A49-BDC1F38EFC5B}"/>
              </a:ext>
            </a:extLst>
          </p:cNvPr>
          <p:cNvSpPr txBox="1"/>
          <p:nvPr/>
        </p:nvSpPr>
        <p:spPr>
          <a:xfrm>
            <a:off x="2966037" y="1176674"/>
            <a:ext cx="7668666" cy="707886"/>
          </a:xfrm>
          <a:prstGeom prst="rect">
            <a:avLst/>
          </a:prstGeom>
          <a:solidFill>
            <a:srgbClr val="A0988C"/>
          </a:solidFill>
        </p:spPr>
        <p:txBody>
          <a:bodyPr wrap="square" rtlCol="0">
            <a:spAutoFit/>
          </a:bodyPr>
          <a:lstStyle/>
          <a:p>
            <a:pPr>
              <a:lnSpc>
                <a:spcPts val="2400"/>
              </a:lnSpc>
            </a:pPr>
            <a:r>
              <a:rPr lang="pt-PT" sz="2000" i="1" cap="small" spc="-50" dirty="0">
                <a:latin typeface="Calibri Light" panose="020F0302020204030204" pitchFamily="34" charset="0"/>
                <a:ea typeface="+mj-ea"/>
                <a:cs typeface="Calibri Light" panose="020F0302020204030204" pitchFamily="34" charset="0"/>
              </a:rPr>
              <a:t>Os projetos integrados devem ser desagregados em pilares complementares e orientados para a concretização de um objetivo comum.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9B6E1B9C-B4BD-4833-97ED-E74742AFED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4057" y="8808"/>
            <a:ext cx="2432541" cy="6858000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489BA64-7DED-49E2-8D57-E381077D15B6}"/>
              </a:ext>
            </a:extLst>
          </p:cNvPr>
          <p:cNvSpPr txBox="1"/>
          <p:nvPr/>
        </p:nvSpPr>
        <p:spPr>
          <a:xfrm>
            <a:off x="65594" y="1176296"/>
            <a:ext cx="233703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2000" b="1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endParaRPr lang="en-US" sz="2000" b="1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pt-PT" sz="2000" b="1" cap="small" spc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S Gothic" panose="020B0609070205080204" pitchFamily="49" charset="-128"/>
                <a:ea typeface="MS Gothic" panose="020B0609070205080204" pitchFamily="49" charset="-128"/>
                <a:cs typeface="Segoe UI" panose="020B0502040204020203" pitchFamily="34" charset="0"/>
              </a:rPr>
              <a:t>Organização do Consórcio por fileira</a:t>
            </a:r>
            <a:endParaRPr lang="en-US" sz="2000" b="1" cap="small" spc="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S Gothic" panose="020B0609070205080204" pitchFamily="49" charset="-128"/>
              <a:ea typeface="MS Gothic" panose="020B0609070205080204" pitchFamily="49" charset="-128"/>
              <a:cs typeface="Segoe UI" panose="020B0502040204020203" pitchFamily="34" charset="0"/>
            </a:endParaRPr>
          </a:p>
          <a:p>
            <a:pPr algn="ctr"/>
            <a:endParaRPr lang="en-US" sz="2000" b="1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25" name="Picture 27">
            <a:extLst>
              <a:ext uri="{FF2B5EF4-FFF2-40B4-BE49-F238E27FC236}">
                <a16:creationId xmlns:a16="http://schemas.microsoft.com/office/drawing/2014/main" id="{D9722854-D0AA-4D57-BA52-9BB8648A1B2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75941" y="6363337"/>
            <a:ext cx="1116059" cy="5400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46F0BB4-E77F-4B35-91BC-1EB57CE40B5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biLevel thresh="25000"/>
          </a:blip>
          <a:srcRect r="77753"/>
          <a:stretch/>
        </p:blipFill>
        <p:spPr>
          <a:xfrm>
            <a:off x="897799" y="6048788"/>
            <a:ext cx="608827" cy="726860"/>
          </a:xfrm>
          <a:prstGeom prst="rect">
            <a:avLst/>
          </a:prstGeom>
        </p:spPr>
      </p:pic>
      <p:sp>
        <p:nvSpPr>
          <p:cNvPr id="19" name="Rectangle 1">
            <a:extLst>
              <a:ext uri="{FF2B5EF4-FFF2-40B4-BE49-F238E27FC236}">
                <a16:creationId xmlns:a16="http://schemas.microsoft.com/office/drawing/2014/main" id="{B24D8488-C586-4133-B343-0000825E714A}"/>
              </a:ext>
            </a:extLst>
          </p:cNvPr>
          <p:cNvSpPr/>
          <p:nvPr/>
        </p:nvSpPr>
        <p:spPr>
          <a:xfrm>
            <a:off x="2823364" y="2458806"/>
            <a:ext cx="9080651" cy="37810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PT" dirty="0"/>
              <a:t>Cada um dos </a:t>
            </a:r>
            <a:r>
              <a:rPr lang="pt-PT" b="1" dirty="0"/>
              <a:t>Pilares</a:t>
            </a:r>
            <a:r>
              <a:rPr lang="pt-PT" dirty="0"/>
              <a:t> de intervenção estratégica</a:t>
            </a:r>
          </a:p>
          <a:p>
            <a:pPr algn="just">
              <a:lnSpc>
                <a:spcPct val="150000"/>
              </a:lnSpc>
            </a:pPr>
            <a:r>
              <a:rPr lang="pt-PT" b="1" dirty="0"/>
              <a:t>	Iniciativas</a:t>
            </a:r>
            <a:r>
              <a:rPr lang="pt-PT" dirty="0"/>
              <a:t> </a:t>
            </a:r>
          </a:p>
          <a:p>
            <a:pPr algn="just">
              <a:lnSpc>
                <a:spcPct val="150000"/>
              </a:lnSpc>
            </a:pPr>
            <a:r>
              <a:rPr lang="pt-PT" b="1" dirty="0"/>
              <a:t>		Medidas</a:t>
            </a:r>
            <a:endParaRPr lang="pt-PT" dirty="0"/>
          </a:p>
          <a:p>
            <a:pPr algn="just">
              <a:lnSpc>
                <a:spcPct val="150000"/>
              </a:lnSpc>
            </a:pPr>
            <a:r>
              <a:rPr lang="pt-PT" b="1" dirty="0"/>
              <a:t>			Indicadores de realização (</a:t>
            </a:r>
            <a:r>
              <a:rPr lang="pt-PT" b="1" i="1" dirty="0"/>
              <a:t>KPI</a:t>
            </a:r>
            <a:r>
              <a:rPr lang="pt-PT" b="1" dirty="0"/>
              <a:t>) – marcos intermédios e metas </a:t>
            </a:r>
            <a:r>
              <a:rPr lang="pt-PT" dirty="0"/>
              <a:t>				</a:t>
            </a:r>
            <a:r>
              <a:rPr lang="pt-PT" b="1" dirty="0"/>
              <a:t>	nível de maturidade tecnológica </a:t>
            </a:r>
            <a:r>
              <a:rPr lang="pt-PT" dirty="0"/>
              <a:t>(TRL)</a:t>
            </a:r>
          </a:p>
          <a:p>
            <a:pPr algn="just">
              <a:lnSpc>
                <a:spcPct val="150000"/>
              </a:lnSpc>
            </a:pPr>
            <a:r>
              <a:rPr lang="pt-PT" b="1" dirty="0"/>
              <a:t>			Calendário e orçamento detalhado</a:t>
            </a:r>
            <a:r>
              <a:rPr lang="pt-PT" dirty="0"/>
              <a:t> associado a cada medida </a:t>
            </a:r>
          </a:p>
          <a:p>
            <a:pPr algn="just">
              <a:lnSpc>
                <a:spcPct val="150000"/>
              </a:lnSpc>
            </a:pPr>
            <a:r>
              <a:rPr lang="pt-PT" b="1" dirty="0"/>
              <a:t>			Entidade(s) responsáveis </a:t>
            </a:r>
            <a:r>
              <a:rPr lang="pt-PT" dirty="0"/>
              <a:t>pela sua execução</a:t>
            </a:r>
          </a:p>
          <a:p>
            <a:pPr algn="just">
              <a:lnSpc>
                <a:spcPct val="150000"/>
              </a:lnSpc>
            </a:pPr>
            <a:endParaRPr lang="pt-PT" dirty="0"/>
          </a:p>
          <a:p>
            <a:pPr algn="just">
              <a:lnSpc>
                <a:spcPct val="150000"/>
              </a:lnSpc>
            </a:pPr>
            <a:r>
              <a:rPr lang="pt-PT" dirty="0"/>
              <a:t>Deve ser indicada a </a:t>
            </a:r>
            <a:r>
              <a:rPr lang="pt-PT" b="1" dirty="0"/>
              <a:t>duração total </a:t>
            </a:r>
            <a:r>
              <a:rPr lang="pt-PT" dirty="0"/>
              <a:t>do Projeto.</a:t>
            </a:r>
          </a:p>
        </p:txBody>
      </p:sp>
      <p:pic>
        <p:nvPicPr>
          <p:cNvPr id="16" name="Graphic 15" descr="Dress">
            <a:extLst>
              <a:ext uri="{FF2B5EF4-FFF2-40B4-BE49-F238E27FC236}">
                <a16:creationId xmlns:a16="http://schemas.microsoft.com/office/drawing/2014/main" id="{387D7000-FBD2-48F9-AF4B-68A20C24F545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92053" y="3428918"/>
            <a:ext cx="194280" cy="193796"/>
          </a:xfrm>
          <a:prstGeom prst="rect">
            <a:avLst/>
          </a:prstGeom>
        </p:spPr>
      </p:pic>
      <p:pic>
        <p:nvPicPr>
          <p:cNvPr id="17" name="Graphic 16" descr="Shoe">
            <a:extLst>
              <a:ext uri="{FF2B5EF4-FFF2-40B4-BE49-F238E27FC236}">
                <a16:creationId xmlns:a16="http://schemas.microsoft.com/office/drawing/2014/main" id="{914F55EE-B274-4557-89AE-302306ADE38D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091939" y="3806753"/>
            <a:ext cx="194507" cy="194022"/>
          </a:xfrm>
          <a:prstGeom prst="rect">
            <a:avLst/>
          </a:prstGeom>
        </p:spPr>
      </p:pic>
      <p:pic>
        <p:nvPicPr>
          <p:cNvPr id="18" name="Graphic 17">
            <a:extLst>
              <a:ext uri="{FF2B5EF4-FFF2-40B4-BE49-F238E27FC236}">
                <a16:creationId xmlns:a16="http://schemas.microsoft.com/office/drawing/2014/main" id="{600B82E6-AF74-4263-A273-9C5DFE8A158D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111557" y="3051293"/>
            <a:ext cx="155272" cy="194022"/>
          </a:xfrm>
          <a:prstGeom prst="rect">
            <a:avLst/>
          </a:prstGeom>
        </p:spPr>
      </p:pic>
      <p:sp>
        <p:nvSpPr>
          <p:cNvPr id="7" name="Oval 6">
            <a:extLst>
              <a:ext uri="{FF2B5EF4-FFF2-40B4-BE49-F238E27FC236}">
                <a16:creationId xmlns:a16="http://schemas.microsoft.com/office/drawing/2014/main" id="{2A8AF232-3E60-4F66-A807-C6534B86F5DB}"/>
              </a:ext>
            </a:extLst>
          </p:cNvPr>
          <p:cNvSpPr/>
          <p:nvPr/>
        </p:nvSpPr>
        <p:spPr>
          <a:xfrm>
            <a:off x="1025392" y="2980804"/>
            <a:ext cx="327602" cy="326786"/>
          </a:xfrm>
          <a:prstGeom prst="ellipse">
            <a:avLst/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09085512-88F8-4730-BEA3-1EDC6403803D}"/>
              </a:ext>
            </a:extLst>
          </p:cNvPr>
          <p:cNvSpPr/>
          <p:nvPr/>
        </p:nvSpPr>
        <p:spPr>
          <a:xfrm>
            <a:off x="1025392" y="3361982"/>
            <a:ext cx="327602" cy="326786"/>
          </a:xfrm>
          <a:prstGeom prst="ellipse">
            <a:avLst/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2D48E997-6E9D-417F-BF63-B0217F0B8DEA}"/>
              </a:ext>
            </a:extLst>
          </p:cNvPr>
          <p:cNvSpPr/>
          <p:nvPr/>
        </p:nvSpPr>
        <p:spPr>
          <a:xfrm>
            <a:off x="1025392" y="3742713"/>
            <a:ext cx="327602" cy="326786"/>
          </a:xfrm>
          <a:prstGeom prst="ellipse">
            <a:avLst/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cxnSp>
        <p:nvCxnSpPr>
          <p:cNvPr id="23" name="Straight Connector 23">
            <a:extLst>
              <a:ext uri="{FF2B5EF4-FFF2-40B4-BE49-F238E27FC236}">
                <a16:creationId xmlns:a16="http://schemas.microsoft.com/office/drawing/2014/main" id="{238D18B5-E1F6-409C-84B2-73454318FD67}"/>
              </a:ext>
            </a:extLst>
          </p:cNvPr>
          <p:cNvCxnSpPr>
            <a:cxnSpLocks/>
          </p:cNvCxnSpPr>
          <p:nvPr/>
        </p:nvCxnSpPr>
        <p:spPr>
          <a:xfrm>
            <a:off x="2406363" y="2148940"/>
            <a:ext cx="8788013" cy="0"/>
          </a:xfrm>
          <a:prstGeom prst="line">
            <a:avLst/>
          </a:prstGeom>
          <a:ln>
            <a:solidFill>
              <a:srgbClr val="00642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201488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A633F33D-6F52-4CC4-B032-37A382CF6EA7}"/>
              </a:ext>
            </a:extLst>
          </p:cNvPr>
          <p:cNvSpPr/>
          <p:nvPr/>
        </p:nvSpPr>
        <p:spPr>
          <a:xfrm>
            <a:off x="2823364" y="390135"/>
            <a:ext cx="860250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4000" cap="small" dirty="0">
                <a:solidFill>
                  <a:srgbClr val="082A1A"/>
                </a:solidFill>
              </a:rPr>
              <a:t>Convite à Apresentação de Consórcio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4DE6AA7-F57B-4BE3-9A49-BDC1F38EFC5B}"/>
              </a:ext>
            </a:extLst>
          </p:cNvPr>
          <p:cNvSpPr txBox="1"/>
          <p:nvPr/>
        </p:nvSpPr>
        <p:spPr>
          <a:xfrm>
            <a:off x="2966037" y="1176674"/>
            <a:ext cx="7668666" cy="707886"/>
          </a:xfrm>
          <a:prstGeom prst="rect">
            <a:avLst/>
          </a:prstGeom>
          <a:solidFill>
            <a:srgbClr val="A0988C"/>
          </a:solidFill>
        </p:spPr>
        <p:txBody>
          <a:bodyPr wrap="square" rtlCol="0">
            <a:spAutoFit/>
          </a:bodyPr>
          <a:lstStyle/>
          <a:p>
            <a:pPr>
              <a:lnSpc>
                <a:spcPts val="2400"/>
              </a:lnSpc>
            </a:pPr>
            <a:r>
              <a:rPr lang="pt-PT" sz="2000" i="1" cap="small" spc="-50" dirty="0">
                <a:latin typeface="Calibri Light" panose="020F0302020204030204" pitchFamily="34" charset="0"/>
                <a:ea typeface="+mj-ea"/>
                <a:cs typeface="Calibri Light" panose="020F0302020204030204" pitchFamily="34" charset="0"/>
              </a:rPr>
              <a:t>Os projetos integrados devem ser desagregados em pilares complementares e orientados para a concretização de um objetivo comum.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9B6E1B9C-B4BD-4833-97ED-E74742AFED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2446" y="419"/>
            <a:ext cx="2432541" cy="6858000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489BA64-7DED-49E2-8D57-E381077D15B6}"/>
              </a:ext>
            </a:extLst>
          </p:cNvPr>
          <p:cNvSpPr txBox="1"/>
          <p:nvPr/>
        </p:nvSpPr>
        <p:spPr>
          <a:xfrm>
            <a:off x="61444" y="1794997"/>
            <a:ext cx="23370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000" b="1" cap="small" spc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S Gothic" panose="020B0609070205080204" pitchFamily="49" charset="-128"/>
                <a:ea typeface="MS Gothic" panose="020B0609070205080204" pitchFamily="49" charset="-128"/>
                <a:cs typeface="Segoe UI" panose="020B0502040204020203" pitchFamily="34" charset="0"/>
              </a:rPr>
              <a:t>Âmbito do Consórcio</a:t>
            </a:r>
          </a:p>
        </p:txBody>
      </p:sp>
      <p:pic>
        <p:nvPicPr>
          <p:cNvPr id="25" name="Picture 27">
            <a:extLst>
              <a:ext uri="{FF2B5EF4-FFF2-40B4-BE49-F238E27FC236}">
                <a16:creationId xmlns:a16="http://schemas.microsoft.com/office/drawing/2014/main" id="{D9722854-D0AA-4D57-BA52-9BB8648A1B2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90881" y="6217181"/>
            <a:ext cx="1116059" cy="5400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46F0BB4-E77F-4B35-91BC-1EB57CE40B5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biLevel thresh="25000"/>
          </a:blip>
          <a:srcRect r="77753"/>
          <a:stretch/>
        </p:blipFill>
        <p:spPr>
          <a:xfrm>
            <a:off x="897799" y="6030321"/>
            <a:ext cx="608827" cy="726860"/>
          </a:xfrm>
          <a:prstGeom prst="rect">
            <a:avLst/>
          </a:prstGeom>
        </p:spPr>
      </p:pic>
      <p:sp>
        <p:nvSpPr>
          <p:cNvPr id="19" name="Rectangle 1">
            <a:extLst>
              <a:ext uri="{FF2B5EF4-FFF2-40B4-BE49-F238E27FC236}">
                <a16:creationId xmlns:a16="http://schemas.microsoft.com/office/drawing/2014/main" id="{B24D8488-C586-4133-B343-0000825E714A}"/>
              </a:ext>
            </a:extLst>
          </p:cNvPr>
          <p:cNvSpPr/>
          <p:nvPr/>
        </p:nvSpPr>
        <p:spPr>
          <a:xfrm>
            <a:off x="2966037" y="2582302"/>
            <a:ext cx="8228339" cy="27769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200000"/>
              </a:lnSpc>
              <a:buClr>
                <a:srgbClr val="09432A"/>
              </a:buClr>
              <a:buFont typeface="Calibri" panose="020F0502020204030204" pitchFamily="34" charset="0"/>
              <a:buChar char="̶"/>
            </a:pPr>
            <a:r>
              <a:rPr lang="pt-PT" dirty="0"/>
              <a:t>O promotor/ líder do consórcio apresenta uma candidatura por fileira;</a:t>
            </a:r>
          </a:p>
          <a:p>
            <a:pPr marL="285750" indent="-285750" algn="just">
              <a:lnSpc>
                <a:spcPct val="200000"/>
              </a:lnSpc>
              <a:buClr>
                <a:srgbClr val="09432A"/>
              </a:buClr>
              <a:buFont typeface="Calibri" panose="020F0502020204030204" pitchFamily="34" charset="0"/>
              <a:buChar char="̶"/>
            </a:pPr>
            <a:r>
              <a:rPr lang="pt-PT" dirty="0"/>
              <a:t>Qualquer entidade elegível pode participar em mais do que um consórcio, como parceiro;</a:t>
            </a:r>
          </a:p>
          <a:p>
            <a:pPr marL="285750" indent="-285750" algn="just">
              <a:lnSpc>
                <a:spcPct val="200000"/>
              </a:lnSpc>
              <a:buClr>
                <a:srgbClr val="09432A"/>
              </a:buClr>
              <a:buFont typeface="Calibri" panose="020F0502020204030204" pitchFamily="34" charset="0"/>
              <a:buChar char="̶"/>
            </a:pPr>
            <a:r>
              <a:rPr lang="pt-PT" dirty="0"/>
              <a:t>A constituição do consórcio é flexível com possibilidade de ajustamento ao longo do período de execução do Projeto integrado;</a:t>
            </a:r>
          </a:p>
        </p:txBody>
      </p:sp>
      <p:cxnSp>
        <p:nvCxnSpPr>
          <p:cNvPr id="23" name="Straight Connector 23">
            <a:extLst>
              <a:ext uri="{FF2B5EF4-FFF2-40B4-BE49-F238E27FC236}">
                <a16:creationId xmlns:a16="http://schemas.microsoft.com/office/drawing/2014/main" id="{238D18B5-E1F6-409C-84B2-73454318FD67}"/>
              </a:ext>
            </a:extLst>
          </p:cNvPr>
          <p:cNvCxnSpPr>
            <a:cxnSpLocks/>
          </p:cNvCxnSpPr>
          <p:nvPr/>
        </p:nvCxnSpPr>
        <p:spPr>
          <a:xfrm>
            <a:off x="2406363" y="2148940"/>
            <a:ext cx="8788013" cy="0"/>
          </a:xfrm>
          <a:prstGeom prst="line">
            <a:avLst/>
          </a:prstGeom>
          <a:ln>
            <a:solidFill>
              <a:srgbClr val="00642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832399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A633F33D-6F52-4CC4-B032-37A382CF6EA7}"/>
              </a:ext>
            </a:extLst>
          </p:cNvPr>
          <p:cNvSpPr/>
          <p:nvPr/>
        </p:nvSpPr>
        <p:spPr>
          <a:xfrm>
            <a:off x="2823364" y="390135"/>
            <a:ext cx="860250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4000" cap="small" dirty="0">
                <a:solidFill>
                  <a:srgbClr val="082A1A"/>
                </a:solidFill>
              </a:rPr>
              <a:t>Convite à Apresentação de Consórcio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4DE6AA7-F57B-4BE3-9A49-BDC1F38EFC5B}"/>
              </a:ext>
            </a:extLst>
          </p:cNvPr>
          <p:cNvSpPr txBox="1"/>
          <p:nvPr/>
        </p:nvSpPr>
        <p:spPr>
          <a:xfrm>
            <a:off x="2966037" y="1176674"/>
            <a:ext cx="7668666" cy="707886"/>
          </a:xfrm>
          <a:prstGeom prst="rect">
            <a:avLst/>
          </a:prstGeom>
          <a:solidFill>
            <a:srgbClr val="A0988C"/>
          </a:solidFill>
        </p:spPr>
        <p:txBody>
          <a:bodyPr wrap="square" rtlCol="0">
            <a:spAutoFit/>
          </a:bodyPr>
          <a:lstStyle/>
          <a:p>
            <a:pPr>
              <a:lnSpc>
                <a:spcPts val="2400"/>
              </a:lnSpc>
            </a:pPr>
            <a:r>
              <a:rPr lang="pt-PT" sz="2000" i="1" cap="small" spc="-50" dirty="0">
                <a:latin typeface="Calibri Light" panose="020F0302020204030204" pitchFamily="34" charset="0"/>
                <a:ea typeface="+mj-ea"/>
                <a:cs typeface="Calibri Light" panose="020F0302020204030204" pitchFamily="34" charset="0"/>
              </a:rPr>
              <a:t>Para cada fileira deverá ser constituído um único consórcio para apresentação do respetivo Projeto integrado.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9B6E1B9C-B4BD-4833-97ED-E74742AFED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4057" y="0"/>
            <a:ext cx="2432541" cy="6858000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489BA64-7DED-49E2-8D57-E381077D15B6}"/>
              </a:ext>
            </a:extLst>
          </p:cNvPr>
          <p:cNvSpPr txBox="1"/>
          <p:nvPr/>
        </p:nvSpPr>
        <p:spPr>
          <a:xfrm>
            <a:off x="70252" y="1290697"/>
            <a:ext cx="233703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000" b="1" cap="small" spc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S Gothic" panose="020B0609070205080204" pitchFamily="49" charset="-128"/>
                <a:ea typeface="MS Gothic" panose="020B0609070205080204" pitchFamily="49" charset="-128"/>
                <a:cs typeface="Segoe UI" panose="020B0502040204020203" pitchFamily="34" charset="0"/>
              </a:rPr>
              <a:t>Entidades beneficiárias</a:t>
            </a:r>
          </a:p>
          <a:p>
            <a:pPr algn="ctr"/>
            <a:r>
              <a:rPr lang="pt-PT" sz="2000" b="1" cap="small" spc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S Gothic" panose="020B0609070205080204" pitchFamily="49" charset="-128"/>
                <a:ea typeface="MS Gothic" panose="020B0609070205080204" pitchFamily="49" charset="-128"/>
                <a:cs typeface="Segoe UI" panose="020B0502040204020203" pitchFamily="34" charset="0"/>
                <a:sym typeface="Symbol" panose="05050102010706020507" pitchFamily="18" charset="2"/>
              </a:rPr>
              <a:t></a:t>
            </a:r>
          </a:p>
          <a:p>
            <a:pPr algn="ctr"/>
            <a:r>
              <a:rPr lang="pt-PT" sz="2400" b="1" cap="small" spc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S Gothic" panose="020B0609070205080204" pitchFamily="49" charset="-128"/>
                <a:ea typeface="MS Gothic" panose="020B0609070205080204" pitchFamily="49" charset="-128"/>
                <a:cs typeface="Segoe UI" panose="020B0502040204020203" pitchFamily="34" charset="0"/>
                <a:sym typeface="Symbol" panose="05050102010706020507" pitchFamily="18" charset="2"/>
              </a:rPr>
              <a:t>Líder</a:t>
            </a:r>
            <a:endParaRPr lang="en-US" sz="2400" b="1" cap="small" spc="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S Gothic" panose="020B0609070205080204" pitchFamily="49" charset="-128"/>
              <a:ea typeface="MS Gothic" panose="020B0609070205080204" pitchFamily="49" charset="-128"/>
              <a:cs typeface="Segoe UI" panose="020B0502040204020203" pitchFamily="34" charset="0"/>
            </a:endParaRPr>
          </a:p>
        </p:txBody>
      </p:sp>
      <p:pic>
        <p:nvPicPr>
          <p:cNvPr id="25" name="Picture 27">
            <a:extLst>
              <a:ext uri="{FF2B5EF4-FFF2-40B4-BE49-F238E27FC236}">
                <a16:creationId xmlns:a16="http://schemas.microsoft.com/office/drawing/2014/main" id="{D9722854-D0AA-4D57-BA52-9BB8648A1B2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90881" y="6217181"/>
            <a:ext cx="1116059" cy="5400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46F0BB4-E77F-4B35-91BC-1EB57CE40B5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biLevel thresh="25000"/>
          </a:blip>
          <a:srcRect r="77753"/>
          <a:stretch/>
        </p:blipFill>
        <p:spPr>
          <a:xfrm>
            <a:off x="897799" y="6030321"/>
            <a:ext cx="608827" cy="726860"/>
          </a:xfrm>
          <a:prstGeom prst="rect">
            <a:avLst/>
          </a:prstGeom>
        </p:spPr>
      </p:pic>
      <p:sp>
        <p:nvSpPr>
          <p:cNvPr id="19" name="Rectangle 1">
            <a:extLst>
              <a:ext uri="{FF2B5EF4-FFF2-40B4-BE49-F238E27FC236}">
                <a16:creationId xmlns:a16="http://schemas.microsoft.com/office/drawing/2014/main" id="{B24D8488-C586-4133-B343-0000825E714A}"/>
              </a:ext>
            </a:extLst>
          </p:cNvPr>
          <p:cNvSpPr/>
          <p:nvPr/>
        </p:nvSpPr>
        <p:spPr>
          <a:xfrm>
            <a:off x="2966037" y="2572591"/>
            <a:ext cx="8228339" cy="4008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pt-PT" dirty="0"/>
              <a:t>O </a:t>
            </a:r>
            <a:r>
              <a:rPr lang="pt-PT" b="1" dirty="0"/>
              <a:t>líder do consórcio </a:t>
            </a:r>
            <a:r>
              <a:rPr lang="pt-PT" dirty="0"/>
              <a:t>deverá ser:</a:t>
            </a:r>
          </a:p>
          <a:p>
            <a:pPr marL="742950" lvl="1" indent="-285750"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09432A"/>
              </a:buClr>
              <a:buFont typeface="Calibri" panose="020F0502020204030204" pitchFamily="34" charset="0"/>
              <a:buChar char="̶"/>
            </a:pPr>
            <a:r>
              <a:rPr lang="pt-PT" dirty="0"/>
              <a:t>a entidade </a:t>
            </a:r>
            <a:r>
              <a:rPr lang="pt-PT" b="1" dirty="0"/>
              <a:t>gestora do cluster de competitividade </a:t>
            </a:r>
            <a:r>
              <a:rPr lang="pt-PT" dirty="0"/>
              <a:t>reconhecido nos termos do Despacho n.º 2909/2015;</a:t>
            </a:r>
          </a:p>
          <a:p>
            <a:pPr marL="742950" lvl="1" indent="-285750"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09432A"/>
              </a:buClr>
              <a:buFont typeface="Calibri" panose="020F0502020204030204" pitchFamily="34" charset="0"/>
              <a:buChar char="̶"/>
            </a:pPr>
            <a:r>
              <a:rPr lang="pt-PT" dirty="0"/>
              <a:t>um </a:t>
            </a:r>
            <a:r>
              <a:rPr lang="pt-PT" b="1" dirty="0"/>
              <a:t>centro de interface tecnológico</a:t>
            </a:r>
            <a:r>
              <a:rPr lang="pt-PT" dirty="0"/>
              <a:t>, reconhecido nos termos do Despacho n.º 8563/2019;</a:t>
            </a:r>
          </a:p>
          <a:p>
            <a:pPr marL="742950" lvl="1" indent="-285750"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09432A"/>
              </a:buClr>
              <a:buFont typeface="Calibri" panose="020F0502020204030204" pitchFamily="34" charset="0"/>
              <a:buChar char="̶"/>
            </a:pPr>
            <a:r>
              <a:rPr lang="pt-PT" b="1" dirty="0"/>
              <a:t>laboratório colaborativo</a:t>
            </a:r>
            <a:r>
              <a:rPr lang="pt-PT" dirty="0"/>
              <a:t>, reconhecido nos termos do Regulamento n.º 486-A/2017.</a:t>
            </a:r>
          </a:p>
          <a:p>
            <a:pPr algn="just">
              <a:lnSpc>
                <a:spcPct val="200000"/>
              </a:lnSpc>
              <a:buClr>
                <a:srgbClr val="09432A"/>
              </a:buClr>
            </a:pPr>
            <a:endParaRPr lang="pt-PT" dirty="0"/>
          </a:p>
        </p:txBody>
      </p:sp>
      <p:cxnSp>
        <p:nvCxnSpPr>
          <p:cNvPr id="23" name="Straight Connector 23">
            <a:extLst>
              <a:ext uri="{FF2B5EF4-FFF2-40B4-BE49-F238E27FC236}">
                <a16:creationId xmlns:a16="http://schemas.microsoft.com/office/drawing/2014/main" id="{238D18B5-E1F6-409C-84B2-73454318FD67}"/>
              </a:ext>
            </a:extLst>
          </p:cNvPr>
          <p:cNvCxnSpPr>
            <a:cxnSpLocks/>
          </p:cNvCxnSpPr>
          <p:nvPr/>
        </p:nvCxnSpPr>
        <p:spPr>
          <a:xfrm>
            <a:off x="2406363" y="2148940"/>
            <a:ext cx="8788013" cy="0"/>
          </a:xfrm>
          <a:prstGeom prst="line">
            <a:avLst/>
          </a:prstGeom>
          <a:ln>
            <a:solidFill>
              <a:srgbClr val="00642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516978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A633F33D-6F52-4CC4-B032-37A382CF6EA7}"/>
              </a:ext>
            </a:extLst>
          </p:cNvPr>
          <p:cNvSpPr/>
          <p:nvPr/>
        </p:nvSpPr>
        <p:spPr>
          <a:xfrm>
            <a:off x="2823364" y="390135"/>
            <a:ext cx="860250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4000" cap="small" dirty="0">
                <a:solidFill>
                  <a:srgbClr val="082A1A"/>
                </a:solidFill>
              </a:rPr>
              <a:t>Convite à Apresentação de Consórcio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4DE6AA7-F57B-4BE3-9A49-BDC1F38EFC5B}"/>
              </a:ext>
            </a:extLst>
          </p:cNvPr>
          <p:cNvSpPr txBox="1"/>
          <p:nvPr/>
        </p:nvSpPr>
        <p:spPr>
          <a:xfrm>
            <a:off x="2966037" y="1176674"/>
            <a:ext cx="7668666" cy="707886"/>
          </a:xfrm>
          <a:prstGeom prst="rect">
            <a:avLst/>
          </a:prstGeom>
          <a:solidFill>
            <a:srgbClr val="A0988C"/>
          </a:solidFill>
        </p:spPr>
        <p:txBody>
          <a:bodyPr wrap="square" rtlCol="0">
            <a:spAutoFit/>
          </a:bodyPr>
          <a:lstStyle/>
          <a:p>
            <a:pPr>
              <a:lnSpc>
                <a:spcPts val="2400"/>
              </a:lnSpc>
            </a:pPr>
            <a:r>
              <a:rPr lang="pt-PT" sz="2000" i="1" cap="small" spc="-50" dirty="0">
                <a:latin typeface="Calibri Light" panose="020F0302020204030204" pitchFamily="34" charset="0"/>
                <a:ea typeface="+mj-ea"/>
                <a:cs typeface="Calibri Light" panose="020F0302020204030204" pitchFamily="34" charset="0"/>
              </a:rPr>
              <a:t>Para cada fileira deverá ser constituído um único consórcio para apresentação do respetivo Projeto integrado.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9B6E1B9C-B4BD-4833-97ED-E74742AFED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4057" y="8808"/>
            <a:ext cx="2432541" cy="6858000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489BA64-7DED-49E2-8D57-E381077D15B6}"/>
              </a:ext>
            </a:extLst>
          </p:cNvPr>
          <p:cNvSpPr txBox="1"/>
          <p:nvPr/>
        </p:nvSpPr>
        <p:spPr>
          <a:xfrm>
            <a:off x="81450" y="1296782"/>
            <a:ext cx="233703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000" b="1" cap="small" spc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S Gothic" panose="020B0609070205080204" pitchFamily="49" charset="-128"/>
                <a:ea typeface="MS Gothic" panose="020B0609070205080204" pitchFamily="49" charset="-128"/>
                <a:cs typeface="Segoe UI" panose="020B0502040204020203" pitchFamily="34" charset="0"/>
              </a:rPr>
              <a:t>Entidades beneficiárias</a:t>
            </a:r>
          </a:p>
          <a:p>
            <a:pPr algn="ctr"/>
            <a:r>
              <a:rPr lang="pt-PT" sz="2000" b="1" cap="small" spc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S Gothic" panose="020B0609070205080204" pitchFamily="49" charset="-128"/>
                <a:ea typeface="MS Gothic" panose="020B0609070205080204" pitchFamily="49" charset="-128"/>
                <a:cs typeface="Segoe UI" panose="020B0502040204020203" pitchFamily="34" charset="0"/>
                <a:sym typeface="Symbol" panose="05050102010706020507" pitchFamily="18" charset="2"/>
              </a:rPr>
              <a:t></a:t>
            </a:r>
          </a:p>
          <a:p>
            <a:pPr algn="ctr"/>
            <a:r>
              <a:rPr lang="pt-PT" sz="2400" b="1" cap="small" spc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S Gothic" panose="020B0609070205080204" pitchFamily="49" charset="-128"/>
                <a:ea typeface="MS Gothic" panose="020B0609070205080204" pitchFamily="49" charset="-128"/>
                <a:cs typeface="Segoe UI" panose="020B0502040204020203" pitchFamily="34" charset="0"/>
                <a:sym typeface="Symbol" panose="05050102010706020507" pitchFamily="18" charset="2"/>
              </a:rPr>
              <a:t>Parceiros</a:t>
            </a:r>
            <a:endParaRPr lang="en-US" sz="2400" b="1" cap="small" spc="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S Gothic" panose="020B0609070205080204" pitchFamily="49" charset="-128"/>
              <a:ea typeface="MS Gothic" panose="020B0609070205080204" pitchFamily="49" charset="-128"/>
              <a:cs typeface="Segoe UI" panose="020B0502040204020203" pitchFamily="34" charset="0"/>
            </a:endParaRPr>
          </a:p>
        </p:txBody>
      </p:sp>
      <p:pic>
        <p:nvPicPr>
          <p:cNvPr id="25" name="Picture 27">
            <a:extLst>
              <a:ext uri="{FF2B5EF4-FFF2-40B4-BE49-F238E27FC236}">
                <a16:creationId xmlns:a16="http://schemas.microsoft.com/office/drawing/2014/main" id="{D9722854-D0AA-4D57-BA52-9BB8648A1B2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90881" y="6217181"/>
            <a:ext cx="1116059" cy="5400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46F0BB4-E77F-4B35-91BC-1EB57CE40B5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biLevel thresh="25000"/>
          </a:blip>
          <a:srcRect r="77753"/>
          <a:stretch/>
        </p:blipFill>
        <p:spPr>
          <a:xfrm>
            <a:off x="897799" y="6027455"/>
            <a:ext cx="608827" cy="726860"/>
          </a:xfrm>
          <a:prstGeom prst="rect">
            <a:avLst/>
          </a:prstGeom>
        </p:spPr>
      </p:pic>
      <p:sp>
        <p:nvSpPr>
          <p:cNvPr id="19" name="Rectangle 1">
            <a:extLst>
              <a:ext uri="{FF2B5EF4-FFF2-40B4-BE49-F238E27FC236}">
                <a16:creationId xmlns:a16="http://schemas.microsoft.com/office/drawing/2014/main" id="{B24D8488-C586-4133-B343-0000825E714A}"/>
              </a:ext>
            </a:extLst>
          </p:cNvPr>
          <p:cNvSpPr/>
          <p:nvPr/>
        </p:nvSpPr>
        <p:spPr>
          <a:xfrm>
            <a:off x="2966037" y="2572591"/>
            <a:ext cx="8228339" cy="4008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09432A"/>
              </a:buClr>
              <a:buFont typeface="Calibri" panose="020F0502020204030204" pitchFamily="34" charset="0"/>
              <a:buChar char="̶"/>
            </a:pPr>
            <a:r>
              <a:rPr lang="pt-PT" dirty="0"/>
              <a:t>Empresas de qualquer natureza e sob qualquer forma jurídica </a:t>
            </a:r>
          </a:p>
          <a:p>
            <a:pPr marL="285750" indent="-285750"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09432A"/>
              </a:buClr>
              <a:buFont typeface="Calibri" panose="020F0502020204030204" pitchFamily="34" charset="0"/>
              <a:buChar char="̶"/>
            </a:pPr>
            <a:r>
              <a:rPr lang="pt-PT" dirty="0"/>
              <a:t>Entidades do sistema científico nacional</a:t>
            </a:r>
          </a:p>
          <a:p>
            <a:pPr marL="285750" indent="-285750"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09432A"/>
              </a:buClr>
              <a:buFont typeface="Calibri" panose="020F0502020204030204" pitchFamily="34" charset="0"/>
              <a:buChar char="̶"/>
            </a:pPr>
            <a:r>
              <a:rPr lang="pt-PT" dirty="0"/>
              <a:t>Instituições do ensino superior incluindo os centros de investigação </a:t>
            </a:r>
          </a:p>
          <a:p>
            <a:pPr marL="285750" indent="-285750"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09432A"/>
              </a:buClr>
              <a:buFont typeface="Calibri" panose="020F0502020204030204" pitchFamily="34" charset="0"/>
              <a:buChar char="̶"/>
            </a:pPr>
            <a:r>
              <a:rPr lang="pt-PT" dirty="0"/>
              <a:t>Entidades privadas não comerciais</a:t>
            </a:r>
          </a:p>
          <a:p>
            <a:pPr marL="285750" indent="-285750"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09432A"/>
              </a:buClr>
              <a:buFont typeface="Calibri" panose="020F0502020204030204" pitchFamily="34" charset="0"/>
              <a:buChar char="̶"/>
            </a:pPr>
            <a:r>
              <a:rPr lang="pt-PT" dirty="0"/>
              <a:t>Organizações não-governamentais e associações sem fins lucrativos</a:t>
            </a:r>
          </a:p>
          <a:p>
            <a:pPr marL="285750" indent="-285750"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09432A"/>
              </a:buClr>
              <a:buFont typeface="Calibri" panose="020F0502020204030204" pitchFamily="34" charset="0"/>
              <a:buChar char="̶"/>
            </a:pPr>
            <a:r>
              <a:rPr lang="pt-PT" dirty="0"/>
              <a:t>Organizações de produtores florestais</a:t>
            </a:r>
          </a:p>
          <a:p>
            <a:pPr marL="285750" indent="-285750" algn="just">
              <a:lnSpc>
                <a:spcPct val="200000"/>
              </a:lnSpc>
              <a:buClr>
                <a:srgbClr val="09432A"/>
              </a:buClr>
              <a:buFont typeface="Calibri" panose="020F0502020204030204" pitchFamily="34" charset="0"/>
              <a:buChar char="̶"/>
            </a:pPr>
            <a:endParaRPr lang="pt-PT" dirty="0"/>
          </a:p>
        </p:txBody>
      </p:sp>
      <p:cxnSp>
        <p:nvCxnSpPr>
          <p:cNvPr id="23" name="Straight Connector 23">
            <a:extLst>
              <a:ext uri="{FF2B5EF4-FFF2-40B4-BE49-F238E27FC236}">
                <a16:creationId xmlns:a16="http://schemas.microsoft.com/office/drawing/2014/main" id="{238D18B5-E1F6-409C-84B2-73454318FD67}"/>
              </a:ext>
            </a:extLst>
          </p:cNvPr>
          <p:cNvCxnSpPr>
            <a:cxnSpLocks/>
          </p:cNvCxnSpPr>
          <p:nvPr/>
        </p:nvCxnSpPr>
        <p:spPr>
          <a:xfrm>
            <a:off x="2406363" y="2148940"/>
            <a:ext cx="8788013" cy="0"/>
          </a:xfrm>
          <a:prstGeom prst="line">
            <a:avLst/>
          </a:prstGeom>
          <a:ln>
            <a:solidFill>
              <a:srgbClr val="00642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289994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A633F33D-6F52-4CC4-B032-37A382CF6EA7}"/>
              </a:ext>
            </a:extLst>
          </p:cNvPr>
          <p:cNvSpPr/>
          <p:nvPr/>
        </p:nvSpPr>
        <p:spPr>
          <a:xfrm>
            <a:off x="2823364" y="390135"/>
            <a:ext cx="860250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4000" cap="small" dirty="0">
                <a:solidFill>
                  <a:srgbClr val="082A1A"/>
                </a:solidFill>
              </a:rPr>
              <a:t>Convite à Apresentação de Consórcio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4DE6AA7-F57B-4BE3-9A49-BDC1F38EFC5B}"/>
              </a:ext>
            </a:extLst>
          </p:cNvPr>
          <p:cNvSpPr txBox="1"/>
          <p:nvPr/>
        </p:nvSpPr>
        <p:spPr>
          <a:xfrm>
            <a:off x="2966037" y="1176674"/>
            <a:ext cx="7668666" cy="707886"/>
          </a:xfrm>
          <a:prstGeom prst="rect">
            <a:avLst/>
          </a:prstGeom>
          <a:solidFill>
            <a:srgbClr val="A0988C"/>
          </a:solidFill>
        </p:spPr>
        <p:txBody>
          <a:bodyPr wrap="square" rtlCol="0">
            <a:spAutoFit/>
          </a:bodyPr>
          <a:lstStyle/>
          <a:p>
            <a:pPr>
              <a:lnSpc>
                <a:spcPts val="2400"/>
              </a:lnSpc>
            </a:pPr>
            <a:r>
              <a:rPr lang="pt-PT" sz="2000" i="1" cap="small" spc="-50" dirty="0">
                <a:latin typeface="Calibri Light" panose="020F0302020204030204" pitchFamily="34" charset="0"/>
                <a:ea typeface="+mj-ea"/>
                <a:cs typeface="Calibri Light" panose="020F0302020204030204" pitchFamily="34" charset="0"/>
              </a:rPr>
              <a:t>Para cada fileira deverá ser constituído um único consórcio para apresentação do respetivo Projeto integrado.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9B6E1B9C-B4BD-4833-97ED-E74742AFED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4057" y="8808"/>
            <a:ext cx="2432541" cy="6858000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489BA64-7DED-49E2-8D57-E381077D15B6}"/>
              </a:ext>
            </a:extLst>
          </p:cNvPr>
          <p:cNvSpPr txBox="1"/>
          <p:nvPr/>
        </p:nvSpPr>
        <p:spPr>
          <a:xfrm>
            <a:off x="81450" y="1615651"/>
            <a:ext cx="233703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000" b="1" cap="small" spc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S Gothic" panose="020B0609070205080204" pitchFamily="49" charset="-128"/>
                <a:ea typeface="MS Gothic" panose="020B0609070205080204" pitchFamily="49" charset="-128"/>
                <a:cs typeface="Segoe UI" panose="020B0502040204020203" pitchFamily="34" charset="0"/>
              </a:rPr>
              <a:t>Condições de aceitação do Convite</a:t>
            </a:r>
          </a:p>
        </p:txBody>
      </p:sp>
      <p:pic>
        <p:nvPicPr>
          <p:cNvPr id="25" name="Picture 27">
            <a:extLst>
              <a:ext uri="{FF2B5EF4-FFF2-40B4-BE49-F238E27FC236}">
                <a16:creationId xmlns:a16="http://schemas.microsoft.com/office/drawing/2014/main" id="{D9722854-D0AA-4D57-BA52-9BB8648A1B2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90881" y="6217181"/>
            <a:ext cx="1116059" cy="5400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46F0BB4-E77F-4B35-91BC-1EB57CE40B5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biLevel thresh="25000"/>
          </a:blip>
          <a:srcRect r="77753"/>
          <a:stretch/>
        </p:blipFill>
        <p:spPr>
          <a:xfrm>
            <a:off x="945553" y="6030321"/>
            <a:ext cx="608827" cy="726860"/>
          </a:xfrm>
          <a:prstGeom prst="rect">
            <a:avLst/>
          </a:prstGeom>
        </p:spPr>
      </p:pic>
      <p:sp>
        <p:nvSpPr>
          <p:cNvPr id="19" name="Rectangle 1">
            <a:extLst>
              <a:ext uri="{FF2B5EF4-FFF2-40B4-BE49-F238E27FC236}">
                <a16:creationId xmlns:a16="http://schemas.microsoft.com/office/drawing/2014/main" id="{B24D8488-C586-4133-B343-0000825E714A}"/>
              </a:ext>
            </a:extLst>
          </p:cNvPr>
          <p:cNvSpPr/>
          <p:nvPr/>
        </p:nvSpPr>
        <p:spPr>
          <a:xfrm>
            <a:off x="2966037" y="2572591"/>
            <a:ext cx="8228339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09432A"/>
              </a:buClr>
            </a:pPr>
            <a:r>
              <a:rPr lang="pt-PT" b="1" dirty="0"/>
              <a:t>A apresentar quer pelo promotor / líder do consórcio, quer por todos os seus parceiros.</a:t>
            </a:r>
          </a:p>
          <a:p>
            <a:pPr marL="742950" lvl="1" indent="-285750" algn="just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Clr>
                <a:srgbClr val="09432A"/>
              </a:buClr>
              <a:buFont typeface="Calibri" panose="020F0502020204030204" pitchFamily="34" charset="0"/>
              <a:buChar char="̶"/>
            </a:pPr>
            <a:r>
              <a:rPr lang="pt-PT" dirty="0"/>
              <a:t>O consórcio deve incluir uma </a:t>
            </a:r>
            <a:r>
              <a:rPr lang="pt-PT" b="1" dirty="0"/>
              <a:t>carta de intenção | declaração;</a:t>
            </a:r>
            <a:endParaRPr lang="pt-PT" dirty="0"/>
          </a:p>
          <a:p>
            <a:pPr marL="742950" lvl="1" indent="-285750" algn="just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Clr>
                <a:srgbClr val="09432A"/>
              </a:buClr>
              <a:buFont typeface="Calibri" panose="020F0502020204030204" pitchFamily="34" charset="0"/>
              <a:buChar char="̶"/>
            </a:pPr>
            <a:r>
              <a:rPr lang="pt-PT" b="1" dirty="0"/>
              <a:t>“Consórcio completo”;</a:t>
            </a:r>
            <a:endParaRPr lang="pt-PT" dirty="0"/>
          </a:p>
          <a:p>
            <a:pPr marL="742950" lvl="1" indent="-285750" algn="just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Clr>
                <a:srgbClr val="09432A"/>
              </a:buClr>
              <a:buFont typeface="Calibri" panose="020F0502020204030204" pitchFamily="34" charset="0"/>
              <a:buChar char="̶"/>
            </a:pPr>
            <a:r>
              <a:rPr lang="pt-PT" b="1" dirty="0"/>
              <a:t>Memória descritiva do Projeto.</a:t>
            </a:r>
            <a:endParaRPr lang="pt-PT" dirty="0"/>
          </a:p>
          <a:p>
            <a:pPr marL="285750" indent="-285750" algn="just">
              <a:lnSpc>
                <a:spcPct val="200000"/>
              </a:lnSpc>
              <a:buClr>
                <a:srgbClr val="09432A"/>
              </a:buClr>
              <a:buFont typeface="Calibri" panose="020F0502020204030204" pitchFamily="34" charset="0"/>
              <a:buChar char="̶"/>
            </a:pPr>
            <a:endParaRPr lang="pt-PT" dirty="0"/>
          </a:p>
        </p:txBody>
      </p:sp>
      <p:cxnSp>
        <p:nvCxnSpPr>
          <p:cNvPr id="23" name="Straight Connector 23">
            <a:extLst>
              <a:ext uri="{FF2B5EF4-FFF2-40B4-BE49-F238E27FC236}">
                <a16:creationId xmlns:a16="http://schemas.microsoft.com/office/drawing/2014/main" id="{238D18B5-E1F6-409C-84B2-73454318FD67}"/>
              </a:ext>
            </a:extLst>
          </p:cNvPr>
          <p:cNvCxnSpPr>
            <a:cxnSpLocks/>
          </p:cNvCxnSpPr>
          <p:nvPr/>
        </p:nvCxnSpPr>
        <p:spPr>
          <a:xfrm>
            <a:off x="2406363" y="2148940"/>
            <a:ext cx="8788013" cy="0"/>
          </a:xfrm>
          <a:prstGeom prst="line">
            <a:avLst/>
          </a:prstGeom>
          <a:ln>
            <a:solidFill>
              <a:srgbClr val="00642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219721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A633F33D-6F52-4CC4-B032-37A382CF6EA7}"/>
              </a:ext>
            </a:extLst>
          </p:cNvPr>
          <p:cNvSpPr/>
          <p:nvPr/>
        </p:nvSpPr>
        <p:spPr>
          <a:xfrm>
            <a:off x="2823364" y="390135"/>
            <a:ext cx="860250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4000" cap="small" dirty="0">
                <a:solidFill>
                  <a:srgbClr val="082A1A"/>
                </a:solidFill>
              </a:rPr>
              <a:t>Convite à Apresentação de Consórcio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4DE6AA7-F57B-4BE3-9A49-BDC1F38EFC5B}"/>
              </a:ext>
            </a:extLst>
          </p:cNvPr>
          <p:cNvSpPr txBox="1"/>
          <p:nvPr/>
        </p:nvSpPr>
        <p:spPr>
          <a:xfrm>
            <a:off x="2966037" y="1176674"/>
            <a:ext cx="7668666" cy="1323439"/>
          </a:xfrm>
          <a:prstGeom prst="rect">
            <a:avLst/>
          </a:prstGeom>
          <a:solidFill>
            <a:srgbClr val="A0988C"/>
          </a:solidFill>
        </p:spPr>
        <p:txBody>
          <a:bodyPr wrap="square" rtlCol="0">
            <a:spAutoFit/>
          </a:bodyPr>
          <a:lstStyle/>
          <a:p>
            <a:pPr>
              <a:lnSpc>
                <a:spcPts val="2400"/>
              </a:lnSpc>
            </a:pPr>
            <a:r>
              <a:rPr lang="pt-PT" sz="2000" i="1" cap="small" spc="-50" dirty="0">
                <a:latin typeface="Calibri Light" panose="020F0302020204030204" pitchFamily="34" charset="0"/>
                <a:ea typeface="+mj-ea"/>
                <a:cs typeface="Calibri Light" panose="020F0302020204030204" pitchFamily="34" charset="0"/>
              </a:rPr>
              <a:t>A dotação orçamental do PRR para a totalidade da Componente é cerca de 129,5 milhões de €. Para cada fileira a dotação máxima apresenta a seguinte repartição devendo incluir obrigatoriamente uma componente associada à gestão do projeto. 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9B6E1B9C-B4BD-4833-97ED-E74742AFED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4057" y="8808"/>
            <a:ext cx="2432541" cy="6858000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489BA64-7DED-49E2-8D57-E381077D15B6}"/>
              </a:ext>
            </a:extLst>
          </p:cNvPr>
          <p:cNvSpPr txBox="1"/>
          <p:nvPr/>
        </p:nvSpPr>
        <p:spPr>
          <a:xfrm>
            <a:off x="33695" y="2182877"/>
            <a:ext cx="233703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000" b="1" cap="small" spc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S Gothic" panose="020B0609070205080204" pitchFamily="49" charset="-128"/>
                <a:ea typeface="MS Gothic" panose="020B0609070205080204" pitchFamily="49" charset="-128"/>
                <a:cs typeface="Segoe UI" panose="020B0502040204020203" pitchFamily="34" charset="0"/>
              </a:rPr>
              <a:t>Dotação Orçamental Disponível</a:t>
            </a:r>
          </a:p>
        </p:txBody>
      </p:sp>
      <p:pic>
        <p:nvPicPr>
          <p:cNvPr id="25" name="Picture 27">
            <a:extLst>
              <a:ext uri="{FF2B5EF4-FFF2-40B4-BE49-F238E27FC236}">
                <a16:creationId xmlns:a16="http://schemas.microsoft.com/office/drawing/2014/main" id="{D9722854-D0AA-4D57-BA52-9BB8648A1B2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90881" y="6217181"/>
            <a:ext cx="1116059" cy="5400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46F0BB4-E77F-4B35-91BC-1EB57CE40B5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biLevel thresh="25000"/>
          </a:blip>
          <a:srcRect r="77753"/>
          <a:stretch/>
        </p:blipFill>
        <p:spPr>
          <a:xfrm>
            <a:off x="897799" y="6030321"/>
            <a:ext cx="608827" cy="726860"/>
          </a:xfrm>
          <a:prstGeom prst="rect">
            <a:avLst/>
          </a:prstGeom>
        </p:spPr>
      </p:pic>
      <p:cxnSp>
        <p:nvCxnSpPr>
          <p:cNvPr id="23" name="Straight Connector 23">
            <a:extLst>
              <a:ext uri="{FF2B5EF4-FFF2-40B4-BE49-F238E27FC236}">
                <a16:creationId xmlns:a16="http://schemas.microsoft.com/office/drawing/2014/main" id="{238D18B5-E1F6-409C-84B2-73454318FD67}"/>
              </a:ext>
            </a:extLst>
          </p:cNvPr>
          <p:cNvCxnSpPr>
            <a:cxnSpLocks/>
          </p:cNvCxnSpPr>
          <p:nvPr/>
        </p:nvCxnSpPr>
        <p:spPr>
          <a:xfrm>
            <a:off x="2406363" y="2701841"/>
            <a:ext cx="8788013" cy="0"/>
          </a:xfrm>
          <a:prstGeom prst="line">
            <a:avLst/>
          </a:prstGeom>
          <a:ln>
            <a:solidFill>
              <a:srgbClr val="00642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0" name="Tabela 3">
            <a:extLst>
              <a:ext uri="{FF2B5EF4-FFF2-40B4-BE49-F238E27FC236}">
                <a16:creationId xmlns:a16="http://schemas.microsoft.com/office/drawing/2014/main" id="{0BCAC114-3479-4743-9DC6-CDBEFF3713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014661"/>
              </p:ext>
            </p:extLst>
          </p:nvPr>
        </p:nvGraphicFramePr>
        <p:xfrm>
          <a:off x="2969581" y="3139817"/>
          <a:ext cx="7801200" cy="2639389"/>
        </p:xfrm>
        <a:graphic>
          <a:graphicData uri="http://schemas.openxmlformats.org/drawingml/2006/table">
            <a:tbl>
              <a:tblPr firstRow="1" firstCol="1" bandRow="1">
                <a:tableStyleId>{68D230F3-CF80-4859-8CE7-A43EE81993B5}</a:tableStyleId>
              </a:tblPr>
              <a:tblGrid>
                <a:gridCol w="3744144">
                  <a:extLst>
                    <a:ext uri="{9D8B030D-6E8A-4147-A177-3AD203B41FA5}">
                      <a16:colId xmlns:a16="http://schemas.microsoft.com/office/drawing/2014/main" val="2557074703"/>
                    </a:ext>
                  </a:extLst>
                </a:gridCol>
                <a:gridCol w="4057056">
                  <a:extLst>
                    <a:ext uri="{9D8B030D-6E8A-4147-A177-3AD203B41FA5}">
                      <a16:colId xmlns:a16="http://schemas.microsoft.com/office/drawing/2014/main" val="580479605"/>
                    </a:ext>
                  </a:extLst>
                </a:gridCol>
              </a:tblGrid>
              <a:tr h="82959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800" cap="small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Fileira</a:t>
                      </a:r>
                      <a:endParaRPr lang="pt-PT" sz="1800" cap="small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800" cap="small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Dotação máxima total por fileira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800" cap="small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(Milhões €)</a:t>
                      </a:r>
                      <a:endParaRPr lang="pt-PT" sz="1800" cap="small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382167651"/>
                  </a:ext>
                </a:extLst>
              </a:tr>
              <a:tr h="452448"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8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Indústria do têxtil e vestuário</a:t>
                      </a:r>
                      <a:endParaRPr lang="pt-PT" sz="180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8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Até 71</a:t>
                      </a:r>
                      <a:endParaRPr lang="pt-PT" sz="180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726562594"/>
                  </a:ext>
                </a:extLst>
              </a:tr>
              <a:tr h="452448"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8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Indústria do calçado</a:t>
                      </a:r>
                      <a:endParaRPr lang="pt-PT" sz="180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8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Até 41</a:t>
                      </a:r>
                      <a:endParaRPr lang="pt-PT" sz="180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945611089"/>
                  </a:ext>
                </a:extLst>
              </a:tr>
              <a:tr h="452448"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8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Resina Natural</a:t>
                      </a:r>
                      <a:endParaRPr lang="pt-PT" sz="180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8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Até 17,5</a:t>
                      </a:r>
                      <a:endParaRPr lang="pt-PT" sz="180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15379126"/>
                  </a:ext>
                </a:extLst>
              </a:tr>
              <a:tr h="452448"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800" b="1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Total</a:t>
                      </a:r>
                      <a:endParaRPr lang="pt-PT" sz="1800" b="1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800" b="1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Até 129,5</a:t>
                      </a:r>
                      <a:endParaRPr lang="pt-PT" sz="1800" b="1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0865726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731105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A633F33D-6F52-4CC4-B032-37A382CF6EA7}"/>
              </a:ext>
            </a:extLst>
          </p:cNvPr>
          <p:cNvSpPr/>
          <p:nvPr/>
        </p:nvSpPr>
        <p:spPr>
          <a:xfrm>
            <a:off x="2823364" y="390135"/>
            <a:ext cx="860250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4000" cap="small" dirty="0">
                <a:solidFill>
                  <a:srgbClr val="082A1A"/>
                </a:solidFill>
              </a:rPr>
              <a:t>Convite à Apresentação de Consórcio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4DE6AA7-F57B-4BE3-9A49-BDC1F38EFC5B}"/>
              </a:ext>
            </a:extLst>
          </p:cNvPr>
          <p:cNvSpPr txBox="1"/>
          <p:nvPr/>
        </p:nvSpPr>
        <p:spPr>
          <a:xfrm>
            <a:off x="2966037" y="1176674"/>
            <a:ext cx="7668666" cy="707886"/>
          </a:xfrm>
          <a:prstGeom prst="rect">
            <a:avLst/>
          </a:prstGeom>
          <a:solidFill>
            <a:srgbClr val="A0988C"/>
          </a:solidFill>
        </p:spPr>
        <p:txBody>
          <a:bodyPr wrap="square" rtlCol="0">
            <a:spAutoFit/>
          </a:bodyPr>
          <a:lstStyle/>
          <a:p>
            <a:pPr>
              <a:lnSpc>
                <a:spcPts val="2400"/>
              </a:lnSpc>
            </a:pPr>
            <a:r>
              <a:rPr lang="pt-PT" sz="2000" i="1" cap="small" spc="-50" dirty="0">
                <a:latin typeface="Calibri Light" panose="020F0302020204030204" pitchFamily="34" charset="0"/>
                <a:ea typeface="+mj-ea"/>
                <a:cs typeface="Calibri Light" panose="020F0302020204030204" pitchFamily="34" charset="0"/>
              </a:rPr>
              <a:t>Os apoios a conceder no âmbito deste Convite revestem a forma de incentivo não reembolsável.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9B6E1B9C-B4BD-4833-97ED-E74742AFED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4057" y="8808"/>
            <a:ext cx="2432541" cy="6858000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489BA64-7DED-49E2-8D57-E381077D15B6}"/>
              </a:ext>
            </a:extLst>
          </p:cNvPr>
          <p:cNvSpPr txBox="1"/>
          <p:nvPr/>
        </p:nvSpPr>
        <p:spPr>
          <a:xfrm>
            <a:off x="33696" y="484456"/>
            <a:ext cx="233703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2000" b="1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endParaRPr lang="en-US" sz="2000" b="1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pt-PT" sz="2000" b="1" cap="small" spc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S Gothic" panose="020B0609070205080204" pitchFamily="49" charset="-128"/>
                <a:ea typeface="MS Gothic" panose="020B0609070205080204" pitchFamily="49" charset="-128"/>
                <a:cs typeface="Segoe UI" panose="020B0502040204020203" pitchFamily="34" charset="0"/>
              </a:rPr>
              <a:t>Regras e Condições</a:t>
            </a:r>
          </a:p>
          <a:p>
            <a:pPr algn="ctr"/>
            <a:endParaRPr lang="en-US" sz="2000" b="1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25" name="Picture 27">
            <a:extLst>
              <a:ext uri="{FF2B5EF4-FFF2-40B4-BE49-F238E27FC236}">
                <a16:creationId xmlns:a16="http://schemas.microsoft.com/office/drawing/2014/main" id="{D9722854-D0AA-4D57-BA52-9BB8648A1B2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90881" y="6217181"/>
            <a:ext cx="1116059" cy="5400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46F0BB4-E77F-4B35-91BC-1EB57CE40B5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biLevel thresh="25000"/>
          </a:blip>
          <a:srcRect r="77753"/>
          <a:stretch/>
        </p:blipFill>
        <p:spPr>
          <a:xfrm>
            <a:off x="897799" y="6030321"/>
            <a:ext cx="608827" cy="726860"/>
          </a:xfrm>
          <a:prstGeom prst="rect">
            <a:avLst/>
          </a:prstGeom>
        </p:spPr>
      </p:pic>
      <p:sp>
        <p:nvSpPr>
          <p:cNvPr id="19" name="Rectangle 1">
            <a:extLst>
              <a:ext uri="{FF2B5EF4-FFF2-40B4-BE49-F238E27FC236}">
                <a16:creationId xmlns:a16="http://schemas.microsoft.com/office/drawing/2014/main" id="{B24D8488-C586-4133-B343-0000825E714A}"/>
              </a:ext>
            </a:extLst>
          </p:cNvPr>
          <p:cNvSpPr/>
          <p:nvPr/>
        </p:nvSpPr>
        <p:spPr>
          <a:xfrm>
            <a:off x="2966037" y="2413096"/>
            <a:ext cx="8228339" cy="406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lvl="1" indent="-285750" algn="just">
              <a:spcBef>
                <a:spcPts val="1200"/>
              </a:spcBef>
              <a:spcAft>
                <a:spcPts val="1200"/>
              </a:spcAft>
              <a:buClr>
                <a:srgbClr val="09432A"/>
              </a:buClr>
              <a:buFont typeface="Calibri" panose="020F0502020204030204" pitchFamily="34" charset="0"/>
              <a:buChar char="̶"/>
            </a:pPr>
            <a:r>
              <a:rPr lang="pt-PT" dirty="0"/>
              <a:t>As medidas relacionadas com a formação, capacitação, comunicação e promoção no seu conjunto não podem ultrapassar 12% do valor global do projeto integrado. </a:t>
            </a:r>
          </a:p>
          <a:p>
            <a:pPr marL="742950" lvl="1" indent="-285750" algn="just">
              <a:spcBef>
                <a:spcPts val="1200"/>
              </a:spcBef>
              <a:spcAft>
                <a:spcPts val="1200"/>
              </a:spcAft>
              <a:buClr>
                <a:srgbClr val="09432A"/>
              </a:buClr>
              <a:buFont typeface="Calibri" panose="020F0502020204030204" pitchFamily="34" charset="0"/>
              <a:buChar char="̶"/>
            </a:pPr>
            <a:r>
              <a:rPr lang="pt-PT" dirty="0"/>
              <a:t>As metas e os marcos intermédios devem ser cumpridas até à data-limite definida no contrato de consórcio devendo ter como referência 31.12.2025.</a:t>
            </a:r>
          </a:p>
          <a:p>
            <a:pPr marL="742950" lvl="1" indent="-285750" algn="just">
              <a:spcBef>
                <a:spcPts val="1200"/>
              </a:spcBef>
              <a:spcAft>
                <a:spcPts val="1200"/>
              </a:spcAft>
              <a:buClr>
                <a:srgbClr val="09432A"/>
              </a:buClr>
              <a:buFont typeface="Calibri" panose="020F0502020204030204" pitchFamily="34" charset="0"/>
              <a:buChar char="̶"/>
            </a:pPr>
            <a:r>
              <a:rPr lang="pt-PT" dirty="0"/>
              <a:t>A taxa de financiamento do projeto deve ser estabelecida respeitando as regras de </a:t>
            </a:r>
            <a:r>
              <a:rPr lang="pt-PT" dirty="0">
                <a:hlinkClick r:id="rId6"/>
              </a:rPr>
              <a:t>Auxílios de Estado </a:t>
            </a:r>
            <a:r>
              <a:rPr lang="pt-PT" dirty="0"/>
              <a:t>em vigor. </a:t>
            </a:r>
          </a:p>
          <a:p>
            <a:pPr marL="742950" lvl="1" indent="-285750" algn="just">
              <a:spcBef>
                <a:spcPts val="1200"/>
              </a:spcBef>
              <a:spcAft>
                <a:spcPts val="1200"/>
              </a:spcAft>
              <a:buClr>
                <a:srgbClr val="09432A"/>
              </a:buClr>
              <a:buFont typeface="Calibri" panose="020F0502020204030204" pitchFamily="34" charset="0"/>
              <a:buChar char="̶"/>
            </a:pPr>
            <a:r>
              <a:rPr lang="pt-PT" dirty="0"/>
              <a:t>O </a:t>
            </a:r>
            <a:r>
              <a:rPr lang="pt-PT" b="1" dirty="0"/>
              <a:t>consórcio deve garantir o cofinanciamento </a:t>
            </a:r>
            <a:r>
              <a:rPr lang="pt-PT" dirty="0"/>
              <a:t>da parte que não será suportada pelo Mecanismo do Fundo de Recuperação e Resiliência nem por qualquer outro Fundo Público nacional e comunitário.</a:t>
            </a:r>
          </a:p>
        </p:txBody>
      </p:sp>
      <p:cxnSp>
        <p:nvCxnSpPr>
          <p:cNvPr id="23" name="Straight Connector 23">
            <a:extLst>
              <a:ext uri="{FF2B5EF4-FFF2-40B4-BE49-F238E27FC236}">
                <a16:creationId xmlns:a16="http://schemas.microsoft.com/office/drawing/2014/main" id="{238D18B5-E1F6-409C-84B2-73454318FD67}"/>
              </a:ext>
            </a:extLst>
          </p:cNvPr>
          <p:cNvCxnSpPr>
            <a:cxnSpLocks/>
          </p:cNvCxnSpPr>
          <p:nvPr/>
        </p:nvCxnSpPr>
        <p:spPr>
          <a:xfrm>
            <a:off x="2406363" y="2148940"/>
            <a:ext cx="8788013" cy="0"/>
          </a:xfrm>
          <a:prstGeom prst="line">
            <a:avLst/>
          </a:prstGeom>
          <a:ln>
            <a:solidFill>
              <a:srgbClr val="00642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34">
            <a:extLst>
              <a:ext uri="{FF2B5EF4-FFF2-40B4-BE49-F238E27FC236}">
                <a16:creationId xmlns:a16="http://schemas.microsoft.com/office/drawing/2014/main" id="{4042878D-2C7B-480B-9B26-5F80E5791168}"/>
              </a:ext>
            </a:extLst>
          </p:cNvPr>
          <p:cNvSpPr txBox="1"/>
          <p:nvPr/>
        </p:nvSpPr>
        <p:spPr>
          <a:xfrm>
            <a:off x="33696" y="2413096"/>
            <a:ext cx="233703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1600" b="1" cap="small" spc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S Gothic" panose="020B0609070205080204" pitchFamily="49" charset="-128"/>
                <a:ea typeface="MS Gothic" panose="020B0609070205080204" pitchFamily="49" charset="-128"/>
                <a:cs typeface="Segoe UI" panose="020B0502040204020203" pitchFamily="34" charset="0"/>
              </a:rPr>
              <a:t>Condições de aceitação do Convite</a:t>
            </a:r>
          </a:p>
          <a:p>
            <a:pPr algn="ctr"/>
            <a:endParaRPr lang="pt-PT" sz="1600" b="1" cap="small" spc="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S Gothic" panose="020B0609070205080204" pitchFamily="49" charset="-128"/>
              <a:ea typeface="MS Gothic" panose="020B0609070205080204" pitchFamily="49" charset="-128"/>
              <a:cs typeface="Segoe UI" panose="020B0502040204020203" pitchFamily="34" charset="0"/>
            </a:endParaRPr>
          </a:p>
          <a:p>
            <a:pPr algn="ctr"/>
            <a:endParaRPr lang="pt-PT" sz="1600" b="1" cap="small" spc="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S Gothic" panose="020B0609070205080204" pitchFamily="49" charset="-128"/>
              <a:ea typeface="MS Gothic" panose="020B0609070205080204" pitchFamily="49" charset="-128"/>
              <a:cs typeface="Segoe UI" panose="020B0502040204020203" pitchFamily="34" charset="0"/>
            </a:endParaRPr>
          </a:p>
          <a:p>
            <a:pPr algn="ctr"/>
            <a:endParaRPr lang="pt-PT" sz="1600" b="1" cap="small" spc="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S Gothic" panose="020B0609070205080204" pitchFamily="49" charset="-128"/>
              <a:ea typeface="MS Gothic" panose="020B0609070205080204" pitchFamily="49" charset="-128"/>
              <a:cs typeface="Segoe UI" panose="020B0502040204020203" pitchFamily="34" charset="0"/>
            </a:endParaRPr>
          </a:p>
          <a:p>
            <a:pPr algn="ctr"/>
            <a:endParaRPr lang="pt-PT" sz="1600" b="1" cap="small" spc="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S Gothic" panose="020B0609070205080204" pitchFamily="49" charset="-128"/>
              <a:ea typeface="MS Gothic" panose="020B0609070205080204" pitchFamily="49" charset="-128"/>
              <a:cs typeface="Segoe UI" panose="020B0502040204020203" pitchFamily="34" charset="0"/>
            </a:endParaRPr>
          </a:p>
          <a:p>
            <a:pPr algn="ctr"/>
            <a:r>
              <a:rPr lang="pt-PT" sz="1600" b="1" cap="small" spc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S Gothic" panose="020B0609070205080204" pitchFamily="49" charset="-128"/>
                <a:ea typeface="MS Gothic" panose="020B0609070205080204" pitchFamily="49" charset="-128"/>
                <a:cs typeface="Segoe UI" panose="020B0502040204020203" pitchFamily="34" charset="0"/>
                <a:sym typeface="Symbol" panose="05050102010706020507" pitchFamily="18" charset="2"/>
              </a:rPr>
              <a:t></a:t>
            </a:r>
          </a:p>
          <a:p>
            <a:pPr algn="ctr"/>
            <a:endParaRPr lang="pt-PT" sz="1600" b="1" cap="small" spc="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S Gothic" panose="020B0609070205080204" pitchFamily="49" charset="-128"/>
              <a:ea typeface="MS Gothic" panose="020B0609070205080204" pitchFamily="49" charset="-128"/>
              <a:cs typeface="Segoe UI" panose="020B0502040204020203" pitchFamily="34" charset="0"/>
            </a:endParaRPr>
          </a:p>
          <a:p>
            <a:pPr algn="ctr"/>
            <a:endParaRPr lang="pt-PT" sz="1600" b="1" cap="small" spc="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S Gothic" panose="020B0609070205080204" pitchFamily="49" charset="-128"/>
              <a:ea typeface="MS Gothic" panose="020B0609070205080204" pitchFamily="49" charset="-128"/>
              <a:cs typeface="Segoe UI" panose="020B0502040204020203" pitchFamily="34" charset="0"/>
            </a:endParaRPr>
          </a:p>
          <a:p>
            <a:pPr algn="ctr"/>
            <a:endParaRPr lang="pt-PT" sz="1600" b="1" cap="small" spc="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S Gothic" panose="020B0609070205080204" pitchFamily="49" charset="-128"/>
              <a:ea typeface="MS Gothic" panose="020B0609070205080204" pitchFamily="49" charset="-128"/>
              <a:cs typeface="Segoe UI" panose="020B0502040204020203" pitchFamily="34" charset="0"/>
            </a:endParaRPr>
          </a:p>
        </p:txBody>
      </p:sp>
      <p:sp>
        <p:nvSpPr>
          <p:cNvPr id="11" name="TextBox 34">
            <a:extLst>
              <a:ext uri="{FF2B5EF4-FFF2-40B4-BE49-F238E27FC236}">
                <a16:creationId xmlns:a16="http://schemas.microsoft.com/office/drawing/2014/main" id="{3BD14294-9809-456B-90BB-FA4AED097BE5}"/>
              </a:ext>
            </a:extLst>
          </p:cNvPr>
          <p:cNvSpPr txBox="1"/>
          <p:nvPr/>
        </p:nvSpPr>
        <p:spPr>
          <a:xfrm>
            <a:off x="33695" y="4444421"/>
            <a:ext cx="2337034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2000" b="1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pt-PT" sz="1600" b="1" cap="small" spc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S Gothic" panose="020B0609070205080204" pitchFamily="49" charset="-128"/>
                <a:ea typeface="MS Gothic" panose="020B0609070205080204" pitchFamily="49" charset="-128"/>
                <a:cs typeface="Segoe UI" panose="020B0502040204020203" pitchFamily="34" charset="0"/>
              </a:rPr>
              <a:t>Forma e limites dos apoios</a:t>
            </a:r>
          </a:p>
        </p:txBody>
      </p:sp>
    </p:spTree>
    <p:extLst>
      <p:ext uri="{BB962C8B-B14F-4D97-AF65-F5344CB8AC3E}">
        <p14:creationId xmlns:p14="http://schemas.microsoft.com/office/powerpoint/2010/main" val="18067159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A633F33D-6F52-4CC4-B032-37A382CF6EA7}"/>
              </a:ext>
            </a:extLst>
          </p:cNvPr>
          <p:cNvSpPr/>
          <p:nvPr/>
        </p:nvSpPr>
        <p:spPr>
          <a:xfrm>
            <a:off x="2823364" y="390135"/>
            <a:ext cx="860250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4000" cap="small" dirty="0">
                <a:solidFill>
                  <a:srgbClr val="082A1A"/>
                </a:solidFill>
              </a:rPr>
              <a:t>Convite à Apresentação de Consórcio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4DE6AA7-F57B-4BE3-9A49-BDC1F38EFC5B}"/>
              </a:ext>
            </a:extLst>
          </p:cNvPr>
          <p:cNvSpPr txBox="1"/>
          <p:nvPr/>
        </p:nvSpPr>
        <p:spPr>
          <a:xfrm>
            <a:off x="2966037" y="1176674"/>
            <a:ext cx="7668666" cy="707886"/>
          </a:xfrm>
          <a:prstGeom prst="rect">
            <a:avLst/>
          </a:prstGeom>
          <a:solidFill>
            <a:srgbClr val="A0988C"/>
          </a:solidFill>
        </p:spPr>
        <p:txBody>
          <a:bodyPr wrap="square" rtlCol="0">
            <a:spAutoFit/>
          </a:bodyPr>
          <a:lstStyle/>
          <a:p>
            <a:pPr algn="just">
              <a:lnSpc>
                <a:spcPts val="2400"/>
              </a:lnSpc>
            </a:pPr>
            <a:r>
              <a:rPr lang="pt-PT" sz="2000" i="1" cap="small" spc="-50" dirty="0">
                <a:latin typeface="Calibri Light" panose="020F0302020204030204" pitchFamily="34" charset="0"/>
                <a:ea typeface="+mj-ea"/>
                <a:cs typeface="Calibri Light" panose="020F0302020204030204" pitchFamily="34" charset="0"/>
              </a:rPr>
              <a:t>Apresentação de candidaturas é feita através de </a:t>
            </a:r>
            <a:r>
              <a:rPr lang="pt-PT" sz="2000" i="1" cap="small" spc="-50" dirty="0">
                <a:latin typeface="Calibri Light" panose="020F0302020204030204" pitchFamily="34" charset="0"/>
                <a:ea typeface="+mj-ea"/>
                <a:cs typeface="Calibri Light" panose="020F030202020403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formulário eletrónico </a:t>
            </a:r>
            <a:r>
              <a:rPr lang="pt-PT" sz="2000" i="1" cap="small" spc="-50" dirty="0">
                <a:latin typeface="Calibri Light" panose="020F0302020204030204" pitchFamily="34" charset="0"/>
                <a:ea typeface="+mj-ea"/>
                <a:cs typeface="Calibri Light" panose="020F0302020204030204" pitchFamily="34" charset="0"/>
              </a:rPr>
              <a:t>disponível no sítio web  </a:t>
            </a:r>
            <a:r>
              <a:rPr lang="pt-PT" sz="2000" i="1" cap="small" spc="-50" dirty="0">
                <a:solidFill>
                  <a:schemeClr val="bg2"/>
                </a:solidFill>
                <a:latin typeface="Calibri Light" panose="020F0302020204030204" pitchFamily="34" charset="0"/>
                <a:ea typeface="+mj-ea"/>
                <a:cs typeface="Calibri Light" panose="020F0302020204030204" pitchFamily="34" charset="0"/>
              </a:rPr>
              <a:t>www.fundoambiental.pt</a:t>
            </a:r>
            <a:r>
              <a:rPr lang="pt-PT" sz="2000" i="1" cap="small" spc="-50" dirty="0">
                <a:latin typeface="Calibri Light" panose="020F0302020204030204" pitchFamily="34" charset="0"/>
                <a:ea typeface="+mj-ea"/>
                <a:cs typeface="Calibri Light" panose="020F0302020204030204" pitchFamily="34" charset="0"/>
              </a:rPr>
              <a:t>, até às </a:t>
            </a:r>
            <a:r>
              <a:rPr lang="pt-PT" sz="2000" i="1" cap="small" spc="-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j-ea"/>
                <a:cs typeface="Calibri Light" panose="020F0302020204030204" pitchFamily="34" charset="0"/>
              </a:rPr>
              <a:t>17:00</a:t>
            </a:r>
            <a:r>
              <a:rPr lang="pt-PT" sz="2000" i="1" cap="small" spc="-50" dirty="0">
                <a:latin typeface="Calibri Light" panose="020F0302020204030204" pitchFamily="34" charset="0"/>
                <a:ea typeface="+mj-ea"/>
                <a:cs typeface="Calibri Light" panose="020F0302020204030204" pitchFamily="34" charset="0"/>
              </a:rPr>
              <a:t> do dia </a:t>
            </a:r>
            <a:r>
              <a:rPr lang="pt-PT" sz="2000" b="1" i="1" cap="small" spc="-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j-ea"/>
                <a:cs typeface="Calibri Light" panose="020F0302020204030204" pitchFamily="34" charset="0"/>
              </a:rPr>
              <a:t>10.08.2021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9B6E1B9C-B4BD-4833-97ED-E74742AFED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4057" y="8808"/>
            <a:ext cx="2432541" cy="6858000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489BA64-7DED-49E2-8D57-E381077D15B6}"/>
              </a:ext>
            </a:extLst>
          </p:cNvPr>
          <p:cNvSpPr txBox="1"/>
          <p:nvPr/>
        </p:nvSpPr>
        <p:spPr>
          <a:xfrm>
            <a:off x="-14057" y="484456"/>
            <a:ext cx="238478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2000" b="1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endParaRPr lang="en-US" sz="2000" b="1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pt-PT" sz="2000" b="1" cap="small" spc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S Gothic" panose="020B0609070205080204" pitchFamily="49" charset="-128"/>
                <a:ea typeface="MS Gothic" panose="020B0609070205080204" pitchFamily="49" charset="-128"/>
                <a:cs typeface="Segoe UI" panose="020B0502040204020203" pitchFamily="34" charset="0"/>
              </a:rPr>
              <a:t>Procedimentos </a:t>
            </a:r>
          </a:p>
          <a:p>
            <a:pPr algn="ctr"/>
            <a:endParaRPr lang="en-US" sz="2000" b="1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25" name="Picture 27">
            <a:extLst>
              <a:ext uri="{FF2B5EF4-FFF2-40B4-BE49-F238E27FC236}">
                <a16:creationId xmlns:a16="http://schemas.microsoft.com/office/drawing/2014/main" id="{D9722854-D0AA-4D57-BA52-9BB8648A1B2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90881" y="6217181"/>
            <a:ext cx="1116059" cy="5400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46F0BB4-E77F-4B35-91BC-1EB57CE40B55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biLevel thresh="25000"/>
          </a:blip>
          <a:srcRect r="77753"/>
          <a:stretch/>
        </p:blipFill>
        <p:spPr>
          <a:xfrm>
            <a:off x="897799" y="6030321"/>
            <a:ext cx="608827" cy="726860"/>
          </a:xfrm>
          <a:prstGeom prst="rect">
            <a:avLst/>
          </a:prstGeom>
        </p:spPr>
      </p:pic>
      <p:sp>
        <p:nvSpPr>
          <p:cNvPr id="19" name="Rectangle 1">
            <a:extLst>
              <a:ext uri="{FF2B5EF4-FFF2-40B4-BE49-F238E27FC236}">
                <a16:creationId xmlns:a16="http://schemas.microsoft.com/office/drawing/2014/main" id="{B24D8488-C586-4133-B343-0000825E714A}"/>
              </a:ext>
            </a:extLst>
          </p:cNvPr>
          <p:cNvSpPr/>
          <p:nvPr/>
        </p:nvSpPr>
        <p:spPr>
          <a:xfrm>
            <a:off x="2966037" y="2413096"/>
            <a:ext cx="8228339" cy="3180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  <a:buClr>
                <a:srgbClr val="09432A"/>
              </a:buClr>
            </a:pPr>
            <a:r>
              <a:rPr lang="pt-PT" dirty="0"/>
              <a:t>Requisitos de acesso:</a:t>
            </a:r>
          </a:p>
          <a:p>
            <a:pPr>
              <a:lnSpc>
                <a:spcPct val="150000"/>
              </a:lnSpc>
            </a:pPr>
            <a:r>
              <a:rPr lang="pt-PT" dirty="0"/>
              <a:t>	A – Aceitação dos Termos do Convite</a:t>
            </a:r>
          </a:p>
          <a:p>
            <a:pPr>
              <a:lnSpc>
                <a:spcPct val="150000"/>
              </a:lnSpc>
            </a:pPr>
            <a:r>
              <a:rPr lang="pt-PT" dirty="0"/>
              <a:t>	B – Inexistência de Impedimentos Legais - (Líder e Parceiros)</a:t>
            </a:r>
          </a:p>
          <a:p>
            <a:endParaRPr lang="pt-PT" dirty="0"/>
          </a:p>
          <a:p>
            <a:pPr algn="ctr">
              <a:lnSpc>
                <a:spcPct val="150000"/>
              </a:lnSpc>
            </a:pPr>
            <a:r>
              <a:rPr lang="pt-PT" dirty="0">
                <a:sym typeface="Symbol" panose="05050102010706020507" pitchFamily="18" charset="2"/>
              </a:rPr>
              <a:t></a:t>
            </a:r>
            <a:endParaRPr lang="pt-PT" dirty="0"/>
          </a:p>
          <a:p>
            <a:endParaRPr lang="pt-PT" dirty="0"/>
          </a:p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pt-PT" dirty="0">
                <a:cs typeface="Times New Roman" panose="02020603050405020304" pitchFamily="18" charset="0"/>
              </a:rPr>
              <a:t>	A – Relevância - B – Implementação – C – Impacto</a:t>
            </a:r>
          </a:p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pt-PT" dirty="0"/>
              <a:t>	Avaliação Global Quantitativa (</a:t>
            </a:r>
            <a:r>
              <a:rPr lang="pt-PT" dirty="0" err="1"/>
              <a:t>AGQt</a:t>
            </a:r>
            <a:r>
              <a:rPr lang="pt-PT" dirty="0"/>
              <a:t>) = (A + B + C) / 3</a:t>
            </a:r>
          </a:p>
        </p:txBody>
      </p:sp>
      <p:cxnSp>
        <p:nvCxnSpPr>
          <p:cNvPr id="23" name="Straight Connector 23">
            <a:extLst>
              <a:ext uri="{FF2B5EF4-FFF2-40B4-BE49-F238E27FC236}">
                <a16:creationId xmlns:a16="http://schemas.microsoft.com/office/drawing/2014/main" id="{238D18B5-E1F6-409C-84B2-73454318FD67}"/>
              </a:ext>
            </a:extLst>
          </p:cNvPr>
          <p:cNvCxnSpPr>
            <a:cxnSpLocks/>
          </p:cNvCxnSpPr>
          <p:nvPr/>
        </p:nvCxnSpPr>
        <p:spPr>
          <a:xfrm>
            <a:off x="2406363" y="2148940"/>
            <a:ext cx="8788013" cy="0"/>
          </a:xfrm>
          <a:prstGeom prst="line">
            <a:avLst/>
          </a:prstGeom>
          <a:ln>
            <a:solidFill>
              <a:srgbClr val="00642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34">
            <a:extLst>
              <a:ext uri="{FF2B5EF4-FFF2-40B4-BE49-F238E27FC236}">
                <a16:creationId xmlns:a16="http://schemas.microsoft.com/office/drawing/2014/main" id="{4042878D-2C7B-480B-9B26-5F80E5791168}"/>
              </a:ext>
            </a:extLst>
          </p:cNvPr>
          <p:cNvSpPr txBox="1"/>
          <p:nvPr/>
        </p:nvSpPr>
        <p:spPr>
          <a:xfrm>
            <a:off x="27888" y="2960443"/>
            <a:ext cx="233703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1600" b="1" cap="small" spc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S Gothic" panose="020B0609070205080204" pitchFamily="49" charset="-128"/>
                <a:ea typeface="MS Gothic" panose="020B0609070205080204" pitchFamily="49" charset="-128"/>
                <a:cs typeface="Segoe UI" panose="020B0502040204020203" pitchFamily="34" charset="0"/>
              </a:rPr>
              <a:t>Apresentação do Consórcio</a:t>
            </a:r>
          </a:p>
          <a:p>
            <a:pPr algn="ctr"/>
            <a:endParaRPr lang="pt-PT" sz="1600" b="1" cap="small" spc="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S Gothic" panose="020B0609070205080204" pitchFamily="49" charset="-128"/>
              <a:ea typeface="MS Gothic" panose="020B0609070205080204" pitchFamily="49" charset="-128"/>
              <a:cs typeface="Segoe UI" panose="020B0502040204020203" pitchFamily="34" charset="0"/>
            </a:endParaRPr>
          </a:p>
          <a:p>
            <a:pPr algn="ctr"/>
            <a:endParaRPr lang="pt-PT" sz="1600" b="1" cap="small" spc="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S Gothic" panose="020B0609070205080204" pitchFamily="49" charset="-128"/>
              <a:ea typeface="MS Gothic" panose="020B0609070205080204" pitchFamily="49" charset="-128"/>
              <a:cs typeface="Segoe UI" panose="020B0502040204020203" pitchFamily="34" charset="0"/>
            </a:endParaRPr>
          </a:p>
          <a:p>
            <a:pPr algn="ctr"/>
            <a:r>
              <a:rPr lang="pt-PT" sz="1600" b="1" cap="small" spc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S Gothic" panose="020B0609070205080204" pitchFamily="49" charset="-128"/>
                <a:ea typeface="MS Gothic" panose="020B0609070205080204" pitchFamily="49" charset="-128"/>
                <a:cs typeface="Segoe UI" panose="020B0502040204020203" pitchFamily="34" charset="0"/>
                <a:sym typeface="Symbol" panose="05050102010706020507" pitchFamily="18" charset="2"/>
              </a:rPr>
              <a:t></a:t>
            </a:r>
          </a:p>
          <a:p>
            <a:pPr algn="ctr"/>
            <a:endParaRPr lang="pt-PT" sz="1600" b="1" cap="small" spc="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S Gothic" panose="020B0609070205080204" pitchFamily="49" charset="-128"/>
              <a:ea typeface="MS Gothic" panose="020B0609070205080204" pitchFamily="49" charset="-128"/>
              <a:cs typeface="Segoe UI" panose="020B0502040204020203" pitchFamily="34" charset="0"/>
            </a:endParaRPr>
          </a:p>
        </p:txBody>
      </p:sp>
      <p:sp>
        <p:nvSpPr>
          <p:cNvPr id="11" name="TextBox 34">
            <a:extLst>
              <a:ext uri="{FF2B5EF4-FFF2-40B4-BE49-F238E27FC236}">
                <a16:creationId xmlns:a16="http://schemas.microsoft.com/office/drawing/2014/main" id="{3BD14294-9809-456B-90BB-FA4AED097BE5}"/>
              </a:ext>
            </a:extLst>
          </p:cNvPr>
          <p:cNvSpPr txBox="1"/>
          <p:nvPr/>
        </p:nvSpPr>
        <p:spPr>
          <a:xfrm>
            <a:off x="69329" y="4757716"/>
            <a:ext cx="23370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1600" b="1" cap="small" spc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S Gothic" panose="020B0609070205080204" pitchFamily="49" charset="-128"/>
                <a:ea typeface="MS Gothic" panose="020B0609070205080204" pitchFamily="49" charset="-128"/>
                <a:cs typeface="Segoe UI" panose="020B0502040204020203" pitchFamily="34" charset="0"/>
              </a:rPr>
              <a:t>Critérios de Seleção</a:t>
            </a:r>
          </a:p>
        </p:txBody>
      </p:sp>
    </p:spTree>
    <p:extLst>
      <p:ext uri="{BB962C8B-B14F-4D97-AF65-F5344CB8AC3E}">
        <p14:creationId xmlns:p14="http://schemas.microsoft.com/office/powerpoint/2010/main" val="38572819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A633F33D-6F52-4CC4-B032-37A382CF6EA7}"/>
              </a:ext>
            </a:extLst>
          </p:cNvPr>
          <p:cNvSpPr/>
          <p:nvPr/>
        </p:nvSpPr>
        <p:spPr>
          <a:xfrm>
            <a:off x="2823364" y="241273"/>
            <a:ext cx="860250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4000" cap="small" dirty="0">
                <a:solidFill>
                  <a:srgbClr val="082A1A"/>
                </a:solidFill>
              </a:rPr>
              <a:t>Convite à Apresentação de Consórcio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4DE6AA7-F57B-4BE3-9A49-BDC1F38EFC5B}"/>
              </a:ext>
            </a:extLst>
          </p:cNvPr>
          <p:cNvSpPr txBox="1"/>
          <p:nvPr/>
        </p:nvSpPr>
        <p:spPr>
          <a:xfrm>
            <a:off x="2966037" y="1027812"/>
            <a:ext cx="7668666" cy="1015663"/>
          </a:xfrm>
          <a:prstGeom prst="rect">
            <a:avLst/>
          </a:prstGeom>
          <a:solidFill>
            <a:srgbClr val="A0988C"/>
          </a:solidFill>
        </p:spPr>
        <p:txBody>
          <a:bodyPr wrap="square" rtlCol="0">
            <a:spAutoFit/>
          </a:bodyPr>
          <a:lstStyle/>
          <a:p>
            <a:pPr algn="just">
              <a:lnSpc>
                <a:spcPts val="2400"/>
              </a:lnSpc>
            </a:pPr>
            <a:r>
              <a:rPr lang="pt-PT" sz="2000" i="1" cap="small" spc="-50" dirty="0">
                <a:latin typeface="Calibri Light" panose="020F0302020204030204" pitchFamily="34" charset="0"/>
                <a:ea typeface="+mj-ea"/>
                <a:cs typeface="Calibri Light" panose="020F0302020204030204" pitchFamily="34" charset="0"/>
              </a:rPr>
              <a:t>Os Procedimentos de Análise e Decisão dos Consórcios são desenvolvidos por uma Comissão de Seleção designada para o efeito de acordo com o Despacho nº 2702-B/2021 de 10.03.2021.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9B6E1B9C-B4BD-4833-97ED-E74742AFED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4057" y="8808"/>
            <a:ext cx="2432541" cy="6858000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489BA64-7DED-49E2-8D57-E381077D15B6}"/>
              </a:ext>
            </a:extLst>
          </p:cNvPr>
          <p:cNvSpPr txBox="1"/>
          <p:nvPr/>
        </p:nvSpPr>
        <p:spPr>
          <a:xfrm>
            <a:off x="-14057" y="484456"/>
            <a:ext cx="238478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2000" b="1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endParaRPr lang="en-US" sz="2000" b="1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pt-PT" sz="2000" b="1" cap="small" spc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S Gothic" panose="020B0609070205080204" pitchFamily="49" charset="-128"/>
                <a:ea typeface="MS Gothic" panose="020B0609070205080204" pitchFamily="49" charset="-128"/>
                <a:cs typeface="Segoe UI" panose="020B0502040204020203" pitchFamily="34" charset="0"/>
              </a:rPr>
              <a:t>Outras informações</a:t>
            </a:r>
          </a:p>
          <a:p>
            <a:pPr algn="ctr"/>
            <a:endParaRPr lang="en-US" sz="2000" b="1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25" name="Picture 27">
            <a:extLst>
              <a:ext uri="{FF2B5EF4-FFF2-40B4-BE49-F238E27FC236}">
                <a16:creationId xmlns:a16="http://schemas.microsoft.com/office/drawing/2014/main" id="{D9722854-D0AA-4D57-BA52-9BB8648A1B2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90881" y="6217181"/>
            <a:ext cx="1116059" cy="5400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46F0BB4-E77F-4B35-91BC-1EB57CE40B5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biLevel thresh="25000"/>
          </a:blip>
          <a:srcRect r="77753"/>
          <a:stretch/>
        </p:blipFill>
        <p:spPr>
          <a:xfrm>
            <a:off x="897799" y="6030321"/>
            <a:ext cx="608827" cy="726860"/>
          </a:xfrm>
          <a:prstGeom prst="rect">
            <a:avLst/>
          </a:prstGeom>
        </p:spPr>
      </p:pic>
      <p:sp>
        <p:nvSpPr>
          <p:cNvPr id="19" name="Rectangle 1">
            <a:extLst>
              <a:ext uri="{FF2B5EF4-FFF2-40B4-BE49-F238E27FC236}">
                <a16:creationId xmlns:a16="http://schemas.microsoft.com/office/drawing/2014/main" id="{B24D8488-C586-4133-B343-0000825E714A}"/>
              </a:ext>
            </a:extLst>
          </p:cNvPr>
          <p:cNvSpPr/>
          <p:nvPr/>
        </p:nvSpPr>
        <p:spPr>
          <a:xfrm>
            <a:off x="3166776" y="4179324"/>
            <a:ext cx="7606095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endParaRPr lang="pt-PT" sz="1600" dirty="0"/>
          </a:p>
          <a:p>
            <a:pPr algn="just"/>
            <a:r>
              <a:rPr lang="pt-PT" sz="1600" dirty="0"/>
              <a:t>Todas as informações e eventuais alterações  relativas ao presente Convite estão publicadas no  </a:t>
            </a:r>
            <a:r>
              <a:rPr lang="pt-PT" sz="1600" dirty="0"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www.fundoambiental.pt</a:t>
            </a:r>
            <a:endParaRPr lang="pt-PT" sz="1600" dirty="0"/>
          </a:p>
          <a:p>
            <a:pPr algn="just"/>
            <a:endParaRPr lang="pt-PT" sz="1600" dirty="0"/>
          </a:p>
          <a:p>
            <a:pPr algn="just"/>
            <a:r>
              <a:rPr lang="pt-PT" sz="1600" dirty="0"/>
              <a:t>Endereço de correio eletrónico: </a:t>
            </a:r>
            <a:r>
              <a:rPr lang="pt-PT" sz="1600" dirty="0"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bioeconomia.prr@fundoambiental.pt</a:t>
            </a:r>
            <a:r>
              <a:rPr lang="pt-PT" sz="1600" dirty="0"/>
              <a:t>.</a:t>
            </a:r>
          </a:p>
          <a:p>
            <a:pPr algn="just"/>
            <a:r>
              <a:rPr lang="pt-PT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Atendimento preferencial às quartas-feiras.</a:t>
            </a:r>
          </a:p>
          <a:p>
            <a:pPr algn="just"/>
            <a:endParaRPr lang="pt-PT" sz="1600" dirty="0"/>
          </a:p>
          <a:p>
            <a:pPr algn="just"/>
            <a:r>
              <a:rPr lang="pt-PT" sz="1600" dirty="0"/>
              <a:t>Telefone: (+351) 213 231 500 | (+351) 214 728 200 (Arlete Madeira) disponível nos dias úteis das 10h às 13h e das 14h às 17h.</a:t>
            </a:r>
          </a:p>
        </p:txBody>
      </p:sp>
      <p:cxnSp>
        <p:nvCxnSpPr>
          <p:cNvPr id="23" name="Straight Connector 23">
            <a:extLst>
              <a:ext uri="{FF2B5EF4-FFF2-40B4-BE49-F238E27FC236}">
                <a16:creationId xmlns:a16="http://schemas.microsoft.com/office/drawing/2014/main" id="{238D18B5-E1F6-409C-84B2-73454318FD67}"/>
              </a:ext>
            </a:extLst>
          </p:cNvPr>
          <p:cNvCxnSpPr>
            <a:cxnSpLocks/>
          </p:cNvCxnSpPr>
          <p:nvPr/>
        </p:nvCxnSpPr>
        <p:spPr>
          <a:xfrm>
            <a:off x="2406363" y="2148940"/>
            <a:ext cx="8788013" cy="0"/>
          </a:xfrm>
          <a:prstGeom prst="line">
            <a:avLst/>
          </a:prstGeom>
          <a:ln>
            <a:solidFill>
              <a:srgbClr val="00642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34">
            <a:extLst>
              <a:ext uri="{FF2B5EF4-FFF2-40B4-BE49-F238E27FC236}">
                <a16:creationId xmlns:a16="http://schemas.microsoft.com/office/drawing/2014/main" id="{4042878D-2C7B-480B-9B26-5F80E5791168}"/>
              </a:ext>
            </a:extLst>
          </p:cNvPr>
          <p:cNvSpPr txBox="1"/>
          <p:nvPr/>
        </p:nvSpPr>
        <p:spPr>
          <a:xfrm>
            <a:off x="0" y="2676579"/>
            <a:ext cx="233703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1600" b="1" cap="small" spc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S Gothic" panose="020B0609070205080204" pitchFamily="49" charset="-128"/>
                <a:ea typeface="MS Gothic" panose="020B0609070205080204" pitchFamily="49" charset="-128"/>
                <a:cs typeface="Segoe UI" panose="020B0502040204020203" pitchFamily="34" charset="0"/>
              </a:rPr>
              <a:t>Sessões de Esclarecimento</a:t>
            </a:r>
          </a:p>
          <a:p>
            <a:pPr algn="ctr"/>
            <a:endParaRPr lang="pt-PT" sz="1600" b="1" cap="small" spc="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S Gothic" panose="020B0609070205080204" pitchFamily="49" charset="-128"/>
              <a:ea typeface="MS Gothic" panose="020B0609070205080204" pitchFamily="49" charset="-128"/>
              <a:cs typeface="Segoe UI" panose="020B0502040204020203" pitchFamily="34" charset="0"/>
            </a:endParaRPr>
          </a:p>
          <a:p>
            <a:pPr algn="ctr"/>
            <a:endParaRPr lang="pt-PT" sz="1600" b="1" cap="small" spc="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S Gothic" panose="020B0609070205080204" pitchFamily="49" charset="-128"/>
              <a:ea typeface="MS Gothic" panose="020B0609070205080204" pitchFamily="49" charset="-128"/>
              <a:cs typeface="Segoe UI" panose="020B0502040204020203" pitchFamily="34" charset="0"/>
            </a:endParaRPr>
          </a:p>
          <a:p>
            <a:pPr algn="ctr"/>
            <a:endParaRPr lang="pt-PT" sz="1600" b="1" cap="small" spc="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S Gothic" panose="020B0609070205080204" pitchFamily="49" charset="-128"/>
              <a:ea typeface="MS Gothic" panose="020B0609070205080204" pitchFamily="49" charset="-128"/>
              <a:cs typeface="Segoe UI" panose="020B0502040204020203" pitchFamily="34" charset="0"/>
            </a:endParaRPr>
          </a:p>
          <a:p>
            <a:pPr algn="ctr"/>
            <a:r>
              <a:rPr lang="pt-PT" sz="1600" b="1" cap="small" spc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S Gothic" panose="020B0609070205080204" pitchFamily="49" charset="-128"/>
                <a:ea typeface="MS Gothic" panose="020B0609070205080204" pitchFamily="49" charset="-128"/>
                <a:cs typeface="Segoe UI" panose="020B0502040204020203" pitchFamily="34" charset="0"/>
                <a:sym typeface="Symbol" panose="05050102010706020507" pitchFamily="18" charset="2"/>
              </a:rPr>
              <a:t></a:t>
            </a:r>
          </a:p>
          <a:p>
            <a:pPr algn="ctr"/>
            <a:endParaRPr lang="pt-PT" sz="1600" b="1" cap="small" spc="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S Gothic" panose="020B0609070205080204" pitchFamily="49" charset="-128"/>
              <a:ea typeface="MS Gothic" panose="020B0609070205080204" pitchFamily="49" charset="-128"/>
              <a:cs typeface="Segoe UI" panose="020B0502040204020203" pitchFamily="34" charset="0"/>
            </a:endParaRPr>
          </a:p>
        </p:txBody>
      </p:sp>
      <p:sp>
        <p:nvSpPr>
          <p:cNvPr id="11" name="TextBox 34">
            <a:extLst>
              <a:ext uri="{FF2B5EF4-FFF2-40B4-BE49-F238E27FC236}">
                <a16:creationId xmlns:a16="http://schemas.microsoft.com/office/drawing/2014/main" id="{3BD14294-9809-456B-90BB-FA4AED097BE5}"/>
              </a:ext>
            </a:extLst>
          </p:cNvPr>
          <p:cNvSpPr txBox="1"/>
          <p:nvPr/>
        </p:nvSpPr>
        <p:spPr>
          <a:xfrm>
            <a:off x="69329" y="4757716"/>
            <a:ext cx="23370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1600" b="1" cap="small" spc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S Gothic" panose="020B0609070205080204" pitchFamily="49" charset="-128"/>
                <a:ea typeface="MS Gothic" panose="020B0609070205080204" pitchFamily="49" charset="-128"/>
                <a:cs typeface="Segoe UI" panose="020B0502040204020203" pitchFamily="34" charset="0"/>
              </a:rPr>
              <a:t>Informação adicional</a:t>
            </a:r>
          </a:p>
        </p:txBody>
      </p:sp>
      <p:cxnSp>
        <p:nvCxnSpPr>
          <p:cNvPr id="12" name="Straight Connector 2">
            <a:extLst>
              <a:ext uri="{FF2B5EF4-FFF2-40B4-BE49-F238E27FC236}">
                <a16:creationId xmlns:a16="http://schemas.microsoft.com/office/drawing/2014/main" id="{5ED47E39-1B05-416C-9AEA-2D1C10016894}"/>
              </a:ext>
            </a:extLst>
          </p:cNvPr>
          <p:cNvCxnSpPr/>
          <p:nvPr/>
        </p:nvCxnSpPr>
        <p:spPr>
          <a:xfrm>
            <a:off x="2569960" y="3721387"/>
            <a:ext cx="8855907" cy="0"/>
          </a:xfrm>
          <a:prstGeom prst="line">
            <a:avLst/>
          </a:prstGeom>
          <a:ln>
            <a:solidFill>
              <a:srgbClr val="082C1B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16" name="Oval 15">
            <a:extLst>
              <a:ext uri="{FF2B5EF4-FFF2-40B4-BE49-F238E27FC236}">
                <a16:creationId xmlns:a16="http://schemas.microsoft.com/office/drawing/2014/main" id="{90D48C27-51F6-4F64-8487-8A2852478C44}"/>
              </a:ext>
            </a:extLst>
          </p:cNvPr>
          <p:cNvSpPr/>
          <p:nvPr/>
        </p:nvSpPr>
        <p:spPr>
          <a:xfrm>
            <a:off x="2813491" y="3382015"/>
            <a:ext cx="720000" cy="720000"/>
          </a:xfrm>
          <a:prstGeom prst="ellipse">
            <a:avLst/>
          </a:prstGeom>
          <a:solidFill>
            <a:schemeClr val="bg1"/>
          </a:solidFill>
          <a:ln w="41275">
            <a:solidFill>
              <a:srgbClr val="082C1B"/>
            </a:solidFill>
          </a:ln>
          <a:effectLst/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DCEA6BDC-5548-41BC-9B6B-3A423491D49C}"/>
              </a:ext>
            </a:extLst>
          </p:cNvPr>
          <p:cNvSpPr/>
          <p:nvPr/>
        </p:nvSpPr>
        <p:spPr>
          <a:xfrm>
            <a:off x="5725108" y="3387787"/>
            <a:ext cx="720000" cy="720000"/>
          </a:xfrm>
          <a:prstGeom prst="ellipse">
            <a:avLst/>
          </a:prstGeom>
          <a:solidFill>
            <a:schemeClr val="bg1"/>
          </a:solidFill>
          <a:ln w="41275">
            <a:solidFill>
              <a:srgbClr val="082C1B"/>
            </a:solidFill>
          </a:ln>
          <a:effectLst/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D72B1758-B56C-4862-8A0D-8072A4DACEC2}"/>
              </a:ext>
            </a:extLst>
          </p:cNvPr>
          <p:cNvSpPr/>
          <p:nvPr/>
        </p:nvSpPr>
        <p:spPr>
          <a:xfrm>
            <a:off x="8622519" y="3374087"/>
            <a:ext cx="720000" cy="720000"/>
          </a:xfrm>
          <a:prstGeom prst="ellipse">
            <a:avLst/>
          </a:prstGeom>
          <a:solidFill>
            <a:schemeClr val="bg1"/>
          </a:solidFill>
          <a:ln w="41275">
            <a:solidFill>
              <a:srgbClr val="082C1B"/>
            </a:solidFill>
          </a:ln>
          <a:effectLst/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E75B572E-732C-4507-81E3-BEC56571EFE3}"/>
              </a:ext>
            </a:extLst>
          </p:cNvPr>
          <p:cNvSpPr/>
          <p:nvPr/>
        </p:nvSpPr>
        <p:spPr>
          <a:xfrm>
            <a:off x="2932371" y="3506744"/>
            <a:ext cx="468000" cy="468000"/>
          </a:xfrm>
          <a:prstGeom prst="ellipse">
            <a:avLst/>
          </a:prstGeom>
          <a:solidFill>
            <a:srgbClr val="316D71"/>
          </a:solidFill>
          <a:ln w="41275">
            <a:solidFill>
              <a:srgbClr val="316D71"/>
            </a:solidFill>
          </a:ln>
          <a:effectLst/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0B3BEEDA-F607-46FE-AA5C-301344013F85}"/>
              </a:ext>
            </a:extLst>
          </p:cNvPr>
          <p:cNvSpPr/>
          <p:nvPr/>
        </p:nvSpPr>
        <p:spPr>
          <a:xfrm>
            <a:off x="5857511" y="3505589"/>
            <a:ext cx="468000" cy="468000"/>
          </a:xfrm>
          <a:prstGeom prst="ellipse">
            <a:avLst/>
          </a:prstGeom>
          <a:solidFill>
            <a:schemeClr val="accent2">
              <a:lumMod val="75000"/>
            </a:schemeClr>
          </a:solidFill>
          <a:ln w="41275">
            <a:solidFill>
              <a:schemeClr val="accent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0DFDCCC7-C7EC-48E0-91C8-B0F5919A8B1B}"/>
              </a:ext>
            </a:extLst>
          </p:cNvPr>
          <p:cNvSpPr/>
          <p:nvPr/>
        </p:nvSpPr>
        <p:spPr>
          <a:xfrm>
            <a:off x="8758097" y="3500175"/>
            <a:ext cx="468000" cy="468000"/>
          </a:xfrm>
          <a:prstGeom prst="ellipse">
            <a:avLst/>
          </a:prstGeom>
          <a:solidFill>
            <a:srgbClr val="C00000"/>
          </a:solidFill>
          <a:ln w="41275">
            <a:solidFill>
              <a:srgbClr val="C00000"/>
            </a:solidFill>
          </a:ln>
          <a:effectLst/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pic>
        <p:nvPicPr>
          <p:cNvPr id="26" name="Graphic 30" descr="Dress">
            <a:extLst>
              <a:ext uri="{FF2B5EF4-FFF2-40B4-BE49-F238E27FC236}">
                <a16:creationId xmlns:a16="http://schemas.microsoft.com/office/drawing/2014/main" id="{8981542A-4EA7-4B26-8E2F-BEA9B7657F61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2985527" y="3540981"/>
            <a:ext cx="386211" cy="386211"/>
          </a:xfrm>
          <a:prstGeom prst="rect">
            <a:avLst/>
          </a:prstGeom>
        </p:spPr>
      </p:pic>
      <p:pic>
        <p:nvPicPr>
          <p:cNvPr id="27" name="Graphic 31" descr="Shoe">
            <a:extLst>
              <a:ext uri="{FF2B5EF4-FFF2-40B4-BE49-F238E27FC236}">
                <a16:creationId xmlns:a16="http://schemas.microsoft.com/office/drawing/2014/main" id="{EC71BDBA-DCEA-4279-B3CA-AE835B1805EE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5902639" y="3500175"/>
            <a:ext cx="427486" cy="427486"/>
          </a:xfrm>
          <a:prstGeom prst="rect">
            <a:avLst/>
          </a:prstGeom>
        </p:spPr>
      </p:pic>
      <p:pic>
        <p:nvPicPr>
          <p:cNvPr id="28" name="Graphic 34">
            <a:extLst>
              <a:ext uri="{FF2B5EF4-FFF2-40B4-BE49-F238E27FC236}">
                <a16:creationId xmlns:a16="http://schemas.microsoft.com/office/drawing/2014/main" id="{351C9E82-1E36-4778-A97B-2EF5C4FC5B71}"/>
              </a:ext>
            </a:extLst>
          </p:cNvPr>
          <p:cNvPicPr>
            <a:picLocks noChangeAspect="1"/>
          </p:cNvPicPr>
          <p:nvPr/>
        </p:nvPicPr>
        <p:blipFill>
          <a:blip r:embed="rId12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830724" y="3522418"/>
            <a:ext cx="322745" cy="404299"/>
          </a:xfrm>
          <a:prstGeom prst="rect">
            <a:avLst/>
          </a:prstGeom>
        </p:spPr>
      </p:pic>
      <p:cxnSp>
        <p:nvCxnSpPr>
          <p:cNvPr id="29" name="Straight Connector 5">
            <a:extLst>
              <a:ext uri="{FF2B5EF4-FFF2-40B4-BE49-F238E27FC236}">
                <a16:creationId xmlns:a16="http://schemas.microsoft.com/office/drawing/2014/main" id="{C49B5D54-9A22-4841-8F2B-B15065A28396}"/>
              </a:ext>
            </a:extLst>
          </p:cNvPr>
          <p:cNvCxnSpPr>
            <a:stCxn id="16" idx="0"/>
          </p:cNvCxnSpPr>
          <p:nvPr/>
        </p:nvCxnSpPr>
        <p:spPr>
          <a:xfrm flipH="1" flipV="1">
            <a:off x="3166776" y="2487508"/>
            <a:ext cx="6715" cy="894507"/>
          </a:xfrm>
          <a:prstGeom prst="line">
            <a:avLst/>
          </a:prstGeom>
          <a:ln w="15875">
            <a:solidFill>
              <a:srgbClr val="082C1B"/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35">
            <a:extLst>
              <a:ext uri="{FF2B5EF4-FFF2-40B4-BE49-F238E27FC236}">
                <a16:creationId xmlns:a16="http://schemas.microsoft.com/office/drawing/2014/main" id="{40D84C99-4D1C-4F4C-B311-E5E0CA278CC3}"/>
              </a:ext>
            </a:extLst>
          </p:cNvPr>
          <p:cNvCxnSpPr/>
          <p:nvPr/>
        </p:nvCxnSpPr>
        <p:spPr>
          <a:xfrm flipH="1" flipV="1">
            <a:off x="6074403" y="2480780"/>
            <a:ext cx="6715" cy="894507"/>
          </a:xfrm>
          <a:prstGeom prst="line">
            <a:avLst/>
          </a:prstGeom>
          <a:ln w="15875">
            <a:solidFill>
              <a:srgbClr val="082C1B"/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6">
            <a:extLst>
              <a:ext uri="{FF2B5EF4-FFF2-40B4-BE49-F238E27FC236}">
                <a16:creationId xmlns:a16="http://schemas.microsoft.com/office/drawing/2014/main" id="{D66C75DA-A69E-4D74-8EB7-C2C765E8921E}"/>
              </a:ext>
            </a:extLst>
          </p:cNvPr>
          <p:cNvCxnSpPr/>
          <p:nvPr/>
        </p:nvCxnSpPr>
        <p:spPr>
          <a:xfrm flipH="1" flipV="1">
            <a:off x="8975309" y="2455759"/>
            <a:ext cx="6715" cy="894507"/>
          </a:xfrm>
          <a:prstGeom prst="line">
            <a:avLst/>
          </a:prstGeom>
          <a:ln w="15875">
            <a:solidFill>
              <a:srgbClr val="082C1B"/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Rectangle 6">
            <a:extLst>
              <a:ext uri="{FF2B5EF4-FFF2-40B4-BE49-F238E27FC236}">
                <a16:creationId xmlns:a16="http://schemas.microsoft.com/office/drawing/2014/main" id="{3077BCAC-3875-4595-9129-EE7C9150E876}"/>
              </a:ext>
            </a:extLst>
          </p:cNvPr>
          <p:cNvSpPr/>
          <p:nvPr/>
        </p:nvSpPr>
        <p:spPr>
          <a:xfrm>
            <a:off x="3227785" y="2322636"/>
            <a:ext cx="254563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pt-PT" dirty="0">
                <a:solidFill>
                  <a:srgbClr val="316D71"/>
                </a:solidFill>
              </a:rPr>
              <a:t>17.05.2021  15h-16h30</a:t>
            </a:r>
          </a:p>
          <a:p>
            <a:pPr algn="just"/>
            <a:r>
              <a:rPr lang="pt-PT" dirty="0">
                <a:solidFill>
                  <a:srgbClr val="00B0F0"/>
                </a:solidFill>
                <a:hlinkClick r:id="rId14"/>
              </a:rPr>
              <a:t>Fileira têxtil e vestuário </a:t>
            </a:r>
            <a:endParaRPr lang="pt-PT" dirty="0">
              <a:solidFill>
                <a:srgbClr val="00B0F0"/>
              </a:solidFill>
            </a:endParaRPr>
          </a:p>
        </p:txBody>
      </p:sp>
      <p:sp>
        <p:nvSpPr>
          <p:cNvPr id="33" name="Rectangle 7">
            <a:extLst>
              <a:ext uri="{FF2B5EF4-FFF2-40B4-BE49-F238E27FC236}">
                <a16:creationId xmlns:a16="http://schemas.microsoft.com/office/drawing/2014/main" id="{AFE67A30-31B9-4FE6-B216-884B9407711B}"/>
              </a:ext>
            </a:extLst>
          </p:cNvPr>
          <p:cNvSpPr/>
          <p:nvPr/>
        </p:nvSpPr>
        <p:spPr>
          <a:xfrm>
            <a:off x="8992097" y="2322636"/>
            <a:ext cx="265079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pt-PT" dirty="0">
                <a:solidFill>
                  <a:srgbClr val="C00000"/>
                </a:solidFill>
              </a:rPr>
              <a:t>19.05.2021   15h-16h30</a:t>
            </a:r>
          </a:p>
          <a:p>
            <a:pPr algn="just"/>
            <a:r>
              <a:rPr lang="pt-PT" dirty="0">
                <a:solidFill>
                  <a:srgbClr val="093740"/>
                </a:solidFill>
                <a:hlinkClick r:id="rId15"/>
              </a:rPr>
              <a:t>Fileira da resina natural</a:t>
            </a:r>
            <a:endParaRPr lang="pt-PT" dirty="0">
              <a:solidFill>
                <a:srgbClr val="093740"/>
              </a:solidFill>
            </a:endParaRPr>
          </a:p>
        </p:txBody>
      </p:sp>
      <p:sp>
        <p:nvSpPr>
          <p:cNvPr id="34" name="Rectangle 8">
            <a:extLst>
              <a:ext uri="{FF2B5EF4-FFF2-40B4-BE49-F238E27FC236}">
                <a16:creationId xmlns:a16="http://schemas.microsoft.com/office/drawing/2014/main" id="{10306076-DE26-4CA7-8ED2-D69A0E4D9760}"/>
              </a:ext>
            </a:extLst>
          </p:cNvPr>
          <p:cNvSpPr/>
          <p:nvPr/>
        </p:nvSpPr>
        <p:spPr>
          <a:xfrm>
            <a:off x="6074406" y="2313564"/>
            <a:ext cx="265220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pt-PT" dirty="0">
                <a:solidFill>
                  <a:schemeClr val="accent2">
                    <a:lumMod val="75000"/>
                  </a:schemeClr>
                </a:solidFill>
              </a:rPr>
              <a:t>18.05.2021   11h-12h30</a:t>
            </a:r>
          </a:p>
          <a:p>
            <a:pPr algn="just"/>
            <a:r>
              <a:rPr lang="pt-PT" dirty="0">
                <a:solidFill>
                  <a:srgbClr val="093740"/>
                </a:solidFill>
                <a:hlinkClick r:id="rId16"/>
              </a:rPr>
              <a:t>Fileira calçado</a:t>
            </a:r>
            <a:endParaRPr lang="pt-PT" dirty="0">
              <a:solidFill>
                <a:srgbClr val="09374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86418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>
            <a:extLst>
              <a:ext uri="{FF2B5EF4-FFF2-40B4-BE49-F238E27FC236}">
                <a16:creationId xmlns:a16="http://schemas.microsoft.com/office/drawing/2014/main" id="{12E66968-18DE-48C2-B1DE-E81A27BD2C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96286" y="92646"/>
            <a:ext cx="2195714" cy="106238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3856FA9-A04E-4C35-9EB7-332542C846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43995" y="0"/>
            <a:ext cx="5642690" cy="6858000"/>
          </a:xfrm>
          <a:prstGeom prst="rect">
            <a:avLst/>
          </a:prstGeom>
        </p:spPr>
      </p:pic>
      <p:sp>
        <p:nvSpPr>
          <p:cNvPr id="15" name="Título 6">
            <a:extLst>
              <a:ext uri="{FF2B5EF4-FFF2-40B4-BE49-F238E27FC236}">
                <a16:creationId xmlns:a16="http://schemas.microsoft.com/office/drawing/2014/main" id="{C1D87DA7-0697-47E5-A84E-6F404B0273D9}"/>
              </a:ext>
            </a:extLst>
          </p:cNvPr>
          <p:cNvSpPr txBox="1">
            <a:spLocks/>
          </p:cNvSpPr>
          <p:nvPr/>
        </p:nvSpPr>
        <p:spPr>
          <a:xfrm>
            <a:off x="4688523" y="3429000"/>
            <a:ext cx="7072932" cy="247448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pt-PT" i="1" dirty="0">
                <a:solidFill>
                  <a:srgbClr val="093740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bioeconomia.prr@fundoambiental.pt</a:t>
            </a:r>
            <a:endParaRPr lang="pt-PT" i="1" dirty="0">
              <a:solidFill>
                <a:srgbClr val="093740"/>
              </a:solidFill>
            </a:endParaRPr>
          </a:p>
          <a:p>
            <a:pPr algn="r"/>
            <a:endParaRPr lang="pt-PT" u="sng" dirty="0">
              <a:solidFill>
                <a:srgbClr val="0563C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  <a:hlinkClick r:id="rId6"/>
            </a:endParaRPr>
          </a:p>
          <a:p>
            <a:pPr algn="r"/>
            <a:r>
              <a:rPr lang="pt-PT" u="sng" dirty="0">
                <a:solidFill>
                  <a:srgbClr val="0563C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  <a:hlinkClick r:id="rId6"/>
              </a:rPr>
              <a:t>https://www.fundoambiental.pt/apoios-prr/bioeconomia.aspx</a:t>
            </a:r>
            <a:endParaRPr lang="pt-PT" u="sng" dirty="0">
              <a:solidFill>
                <a:srgbClr val="0563C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/>
            <a:endParaRPr lang="pt-PT" i="1" dirty="0">
              <a:solidFill>
                <a:srgbClr val="093740"/>
              </a:solidFill>
              <a:hlinkClick r:id="rId7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algn="r"/>
            <a:r>
              <a:rPr lang="pt-PT" i="1" dirty="0">
                <a:solidFill>
                  <a:srgbClr val="093740"/>
                </a:solidFill>
                <a:hlinkClick r:id="rId7"/>
              </a:rPr>
              <a:t>www.fundoambiental.pt</a:t>
            </a:r>
            <a:endParaRPr lang="pt-PT" i="1" dirty="0">
              <a:solidFill>
                <a:srgbClr val="093740"/>
              </a:solidFill>
            </a:endParaRPr>
          </a:p>
        </p:txBody>
      </p:sp>
      <p:pic>
        <p:nvPicPr>
          <p:cNvPr id="16" name="Picture 13">
            <a:extLst>
              <a:ext uri="{FF2B5EF4-FFF2-40B4-BE49-F238E27FC236}">
                <a16:creationId xmlns:a16="http://schemas.microsoft.com/office/drawing/2014/main" id="{E9BB039B-7979-4ECD-A089-E3F9D98A3352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</a:blip>
          <a:srcRect l="24365" b="1107"/>
          <a:stretch/>
        </p:blipFill>
        <p:spPr>
          <a:xfrm>
            <a:off x="1900109" y="660081"/>
            <a:ext cx="3043751" cy="1057013"/>
          </a:xfrm>
          <a:prstGeom prst="rect">
            <a:avLst/>
          </a:prstGeom>
        </p:spPr>
      </p:pic>
      <p:pic>
        <p:nvPicPr>
          <p:cNvPr id="8" name="Picture 14">
            <a:extLst>
              <a:ext uri="{FF2B5EF4-FFF2-40B4-BE49-F238E27FC236}">
                <a16:creationId xmlns:a16="http://schemas.microsoft.com/office/drawing/2014/main" id="{48B91CAF-885C-433C-A6DE-F27121B74FAE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biLevel thresh="25000"/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6426" b="89960" l="53" r="21120">
                        <a14:foregroundMark x1="8373" y1="16466" x2="8373" y2="16466"/>
                        <a14:foregroundMark x1="3307" y1="29317" x2="3307" y2="29317"/>
                        <a14:foregroundMark x1="1173" y1="27108" x2="1173" y2="27108"/>
                        <a14:foregroundMark x1="2187" y1="44578" x2="2187" y2="44578"/>
                        <a14:foregroundMark x1="2187" y1="53815" x2="2187" y2="53815"/>
                        <a14:foregroundMark x1="15413" y1="58032" x2="15413" y2="58032"/>
                        <a14:foregroundMark x1="13867" y1="26707" x2="13867" y2="26707"/>
                        <a14:foregroundMark x1="17333" y1="13052" x2="17333" y2="13052"/>
                        <a14:foregroundMark x1="14133" y1="6426" x2="14133" y2="6426"/>
                        <a14:foregroundMark x1="21173" y1="23494" x2="21173" y2="23494"/>
                        <a14:foregroundMark x1="18773" y1="43373" x2="18773" y2="43373"/>
                        <a14:foregroundMark x1="6133" y1="48795" x2="6133" y2="48795"/>
                        <a14:foregroundMark x1="8160" y1="75100" x2="8160" y2="75100"/>
                        <a14:foregroundMark x1="12480" y1="85341" x2="12480" y2="85341"/>
                        <a14:foregroundMark x1="16747" y1="80522" x2="16747" y2="80522"/>
                        <a14:foregroundMark x1="18880" y1="73896" x2="18880" y2="73896"/>
                      </a14:backgroundRemoval>
                    </a14:imgEffect>
                  </a14:imgLayer>
                </a14:imgProps>
              </a:ext>
            </a:extLst>
          </a:blip>
          <a:srcRect r="77753"/>
          <a:stretch/>
        </p:blipFill>
        <p:spPr>
          <a:xfrm>
            <a:off x="398225" y="279725"/>
            <a:ext cx="1283472" cy="1532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8188535"/>
      </p:ext>
    </p:extLst>
  </p:cSld>
  <p:clrMapOvr>
    <a:masterClrMapping/>
  </p:clrMapOvr>
</p:sld>
</file>

<file path=ppt/theme/theme1.xml><?xml version="1.0" encoding="utf-8"?>
<a:theme xmlns:a="http://schemas.openxmlformats.org/drawingml/2006/main" name="1_RetrospectVTI">
  <a:themeElements>
    <a:clrScheme name="Custom 37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9BA8B7"/>
      </a:accent1>
      <a:accent2>
        <a:srgbClr val="E6A02E"/>
      </a:accent2>
      <a:accent3>
        <a:srgbClr val="BF6A3B"/>
      </a:accent3>
      <a:accent4>
        <a:srgbClr val="92987A"/>
      </a:accent4>
      <a:accent5>
        <a:srgbClr val="857659"/>
      </a:accent5>
      <a:accent6>
        <a:srgbClr val="A0988C"/>
      </a:accent6>
      <a:hlink>
        <a:srgbClr val="00B0F0"/>
      </a:hlink>
      <a:folHlink>
        <a:srgbClr val="738F97"/>
      </a:folHlink>
    </a:clrScheme>
    <a:fontScheme name="Retrospect">
      <a:majorFont>
        <a:latin typeface="Bookman Old Style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WO.pptx" id="{769520F8-BFE5-4C8C-A7AA-375C025A91CE}" vid="{AEAFD717-D3C8-4034-8F7E-D5220B0CCEB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{F8782514-54A3-4F8C-BCC8-7858E1A8730B}tf56160789_win32</Template>
  <TotalTime>0</TotalTime>
  <Words>1068</Words>
  <Application>Microsoft Office PowerPoint</Application>
  <PresentationFormat>Ecrã Panorâmico</PresentationFormat>
  <Paragraphs>158</Paragraphs>
  <Slides>13</Slides>
  <Notes>13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13</vt:i4>
      </vt:variant>
    </vt:vector>
  </HeadingPairs>
  <TitlesOfParts>
    <vt:vector size="22" baseType="lpstr">
      <vt:lpstr>MS Gothic</vt:lpstr>
      <vt:lpstr>Aileron Light</vt:lpstr>
      <vt:lpstr>Arial</vt:lpstr>
      <vt:lpstr>Bookman Old Style</vt:lpstr>
      <vt:lpstr>Calibri</vt:lpstr>
      <vt:lpstr>Calibri Light</vt:lpstr>
      <vt:lpstr>Franklin Gothic Book</vt:lpstr>
      <vt:lpstr>Segoe UI</vt:lpstr>
      <vt:lpstr>1_RetrospectVTI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2020-12-10T09:33:26Z</dcterms:created>
  <dcterms:modified xsi:type="dcterms:W3CDTF">2021-06-28T17:32:38Z</dcterms:modified>
</cp:coreProperties>
</file>