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0"/>
  </p:notesMasterIdLst>
  <p:sldIdLst>
    <p:sldId id="259" r:id="rId2"/>
    <p:sldId id="417" r:id="rId3"/>
    <p:sldId id="290" r:id="rId4"/>
    <p:sldId id="288" r:id="rId5"/>
    <p:sldId id="292" r:id="rId6"/>
    <p:sldId id="293" r:id="rId7"/>
    <p:sldId id="281" r:id="rId8"/>
    <p:sldId id="271" r:id="rId9"/>
    <p:sldId id="347" r:id="rId10"/>
    <p:sldId id="348" r:id="rId11"/>
    <p:sldId id="282" r:id="rId12"/>
    <p:sldId id="291" r:id="rId13"/>
    <p:sldId id="286" r:id="rId14"/>
    <p:sldId id="349" r:id="rId15"/>
    <p:sldId id="294" r:id="rId16"/>
    <p:sldId id="351" r:id="rId17"/>
    <p:sldId id="350" r:id="rId18"/>
    <p:sldId id="355" r:id="rId19"/>
    <p:sldId id="356" r:id="rId20"/>
    <p:sldId id="360" r:id="rId21"/>
    <p:sldId id="361" r:id="rId22"/>
    <p:sldId id="362" r:id="rId23"/>
    <p:sldId id="363" r:id="rId24"/>
    <p:sldId id="359" r:id="rId25"/>
    <p:sldId id="296" r:id="rId26"/>
    <p:sldId id="365" r:id="rId27"/>
    <p:sldId id="366" r:id="rId28"/>
    <p:sldId id="368" r:id="rId29"/>
    <p:sldId id="369" r:id="rId30"/>
    <p:sldId id="367" r:id="rId31"/>
    <p:sldId id="372" r:id="rId32"/>
    <p:sldId id="374" r:id="rId33"/>
    <p:sldId id="373" r:id="rId34"/>
    <p:sldId id="329" r:id="rId35"/>
    <p:sldId id="386" r:id="rId36"/>
    <p:sldId id="328" r:id="rId37"/>
    <p:sldId id="387" r:id="rId38"/>
    <p:sldId id="388" r:id="rId39"/>
    <p:sldId id="327" r:id="rId40"/>
    <p:sldId id="390" r:id="rId41"/>
    <p:sldId id="298" r:id="rId42"/>
    <p:sldId id="416" r:id="rId43"/>
    <p:sldId id="297" r:id="rId44"/>
    <p:sldId id="389" r:id="rId45"/>
    <p:sldId id="377" r:id="rId46"/>
    <p:sldId id="376" r:id="rId47"/>
    <p:sldId id="379" r:id="rId48"/>
    <p:sldId id="378" r:id="rId49"/>
    <p:sldId id="380" r:id="rId50"/>
    <p:sldId id="382" r:id="rId51"/>
    <p:sldId id="391" r:id="rId52"/>
    <p:sldId id="381" r:id="rId53"/>
    <p:sldId id="383" r:id="rId54"/>
    <p:sldId id="384" r:id="rId55"/>
    <p:sldId id="385" r:id="rId56"/>
    <p:sldId id="392" r:id="rId57"/>
    <p:sldId id="395" r:id="rId58"/>
    <p:sldId id="396" r:id="rId59"/>
    <p:sldId id="397" r:id="rId60"/>
    <p:sldId id="398" r:id="rId61"/>
    <p:sldId id="399" r:id="rId62"/>
    <p:sldId id="400" r:id="rId63"/>
    <p:sldId id="401" r:id="rId64"/>
    <p:sldId id="406" r:id="rId65"/>
    <p:sldId id="402" r:id="rId66"/>
    <p:sldId id="407" r:id="rId67"/>
    <p:sldId id="403" r:id="rId68"/>
    <p:sldId id="408" r:id="rId69"/>
    <p:sldId id="404" r:id="rId70"/>
    <p:sldId id="409" r:id="rId71"/>
    <p:sldId id="405" r:id="rId72"/>
    <p:sldId id="410" r:id="rId73"/>
    <p:sldId id="411" r:id="rId74"/>
    <p:sldId id="412" r:id="rId75"/>
    <p:sldId id="413" r:id="rId76"/>
    <p:sldId id="414" r:id="rId77"/>
    <p:sldId id="415" r:id="rId78"/>
    <p:sldId id="308" r:id="rId79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Estilo Médio 3 - Destaqu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Estilo Claro 3 - Destaque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8D230F3-CF80-4859-8CE7-A43EE81993B5}" styleName="Estilo Claro 1 - Destaqu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D5ABB26-0587-4C30-8999-92F81FD0307C}" styleName="Sem Estilo, Sem Grelh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165" autoAdjust="0"/>
  </p:normalViewPr>
  <p:slideViewPr>
    <p:cSldViewPr snapToGrid="0">
      <p:cViewPr varScale="1">
        <p:scale>
          <a:sx n="109" d="100"/>
          <a:sy n="109" d="100"/>
        </p:scale>
        <p:origin x="5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4E09D9-3465-4D06-BE28-4C8A2FF49B98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F01910-24AE-4AF5-9943-90F64C0021E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65420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26169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38310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sz="1200" b="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Condomínio de Aldeia estabelece-se como uma medida de proteção das aldeias localizados em territórios rurais, com o objetivo de atuar na envolvente das áreas edificadas mais vulneráveis ou críticas através de ações que </a:t>
            </a:r>
            <a:r>
              <a:rPr lang="pt-PT" sz="1200" b="0" u="sng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promovam alterações da ocupação e uso do solo </a:t>
            </a:r>
            <a:r>
              <a:rPr lang="pt-PT" sz="1200" b="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para outros usos, incluindo agrícolas, </a:t>
            </a:r>
            <a:r>
              <a:rPr lang="pt-PT" sz="1200" b="0" dirty="0" err="1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silvopastoris</a:t>
            </a:r>
            <a:r>
              <a:rPr lang="pt-PT" sz="1200" b="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ou de recreio e lazer, contribuindo para a resiliência das comunidades, fomento das economias locais e para a biodiversidade</a:t>
            </a:r>
          </a:p>
          <a:p>
            <a:endParaRPr lang="pt-PT" sz="1200" b="0" dirty="0">
              <a:solidFill>
                <a:schemeClr val="accent6">
                  <a:lumMod val="50000"/>
                </a:schemeClr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pt-PT" sz="1200" b="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presente </a:t>
            </a:r>
            <a:r>
              <a:rPr lang="pt-PT" sz="1200" b="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</a:t>
            </a:r>
            <a:r>
              <a:rPr lang="pt-PT" sz="1200" b="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está enquadrado no Investimento Transformação da Paisagem dos Territórios de Floresta Vulneráveis na Componente C08 – Florestas do PRR</a:t>
            </a:r>
            <a:endParaRPr lang="pt-PT" b="0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88686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dirty="0"/>
              <a:t>É objetivo geral do aviso, </a:t>
            </a:r>
            <a:r>
              <a:rPr lang="pt-PT" sz="12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atuar nos territórios vulneráveis</a:t>
            </a:r>
            <a:r>
              <a:rPr lang="pt-PT" sz="12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definidos na Portaria n.º 301/2020 e descritos no Anexo 1 do Aviso, </a:t>
            </a:r>
            <a:r>
              <a:rPr lang="pt-PT" sz="12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aumentando a resiliência dos territórios vulneráveis</a:t>
            </a:r>
            <a:r>
              <a:rPr lang="pt-PT" sz="12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face aos riscos associados às alterações climáticas, em particular os incêndios rurais e a perda da biodiversidade, e </a:t>
            </a:r>
            <a:r>
              <a:rPr lang="pt-PT" sz="12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promovendo o crescimento sustentável e a coesão territorial</a:t>
            </a:r>
            <a:r>
              <a:rPr lang="pt-PT" sz="12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sendo alcançados através da transformação da paisagem, do aumento da dimensão média das propriedades agrícolas, da alteração do uso do solo e do planeamento de novas atividades económicas.</a:t>
            </a:r>
          </a:p>
          <a:p>
            <a:endParaRPr lang="pt-PT" sz="12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pt-PT" sz="12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finalidade é </a:t>
            </a:r>
            <a:r>
              <a:rPr lang="pt-PT" sz="12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tornar</a:t>
            </a:r>
            <a:r>
              <a:rPr lang="pt-PT" sz="12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as áreas edificadas localizados em territórios rurais </a:t>
            </a:r>
            <a:r>
              <a:rPr lang="pt-PT" sz="12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menos vulneráveis ao fogo</a:t>
            </a:r>
            <a:r>
              <a:rPr lang="pt-PT" sz="12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por via de ações de prevenção e gestão e ordenamento territorial, afetando o solo a usos e atividades que não sejam exclusivamente florestais, com o objetivo de gerir o material combustível e reduzir a extensão da interface com as áreas edificadas, prevenindo e minimizando os riscos associados a incêndios rurais</a:t>
            </a:r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712711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426030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897218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537108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610845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002958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10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951457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11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865275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12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660886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13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43491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14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75484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15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426526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16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218535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17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505429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18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853420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19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829705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20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24305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21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13975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22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578994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23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294625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24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856507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25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702666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26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4775559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27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0451565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28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1201717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29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0792638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30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019125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31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208231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32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4054608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33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7419769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34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4347807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35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2619350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36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2707387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37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848270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38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2013087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39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8286236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40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0123992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41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5532149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42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7961406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43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8963914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44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3751568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46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805611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F01910-24AE-4AF5-9943-90F64C0021E4}" type="slidenum">
              <a:rPr lang="pt-PT" smtClean="0"/>
              <a:t>78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9880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16E1CE-D3DE-464B-8460-540552DB07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8EF9370-9AEB-4EE2-9F7D-A99606D4D1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33D0B5A-B635-44D9-B8FF-CE6681719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8CD8-7C3C-496D-9FB9-CD5F0F42FB5B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6E0B002-9C77-45DB-834F-85D2FA8D2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803811B-B2EA-42A3-A4BD-C0F50DA70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7C4E-183A-408D-A2C6-6340C31E03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04793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C11373-8244-435C-B121-87D5978BD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C39CBAA-BF33-459D-B483-3987494106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ACD3583-2B0C-4DFD-B892-08F26B65A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8CD8-7C3C-496D-9FB9-CD5F0F42FB5B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1E3EB5F-B4CC-41B2-BD73-97DCD2212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31C97956-A63C-4E5D-855B-73BC0D570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7C4E-183A-408D-A2C6-6340C31E03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5688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155C81-4B8E-4076-93AF-22DD606F7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D55BA789-8919-488C-856D-0F566BE95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09BF0A8-28C4-4CE7-BCCB-5662FD97E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8CD8-7C3C-496D-9FB9-CD5F0F42FB5B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230EB02-1916-4E67-A22B-6375C68ED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D193EAD-56BB-4187-94CE-E17CBC555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7C4E-183A-408D-A2C6-6340C31E03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65182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3BF76D-3236-4173-8F3B-B761A42AE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61611F1-77ED-48EF-8286-5FA776E5E2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651E8F8F-1BCB-47C3-8F5D-B86861EE0C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4C239742-C915-4AB9-964E-D3F5A09B1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8CD8-7C3C-496D-9FB9-CD5F0F42FB5B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8681B88A-9DFA-41D8-8492-3F0FC3DFC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39B06B8D-3D18-4D63-8E71-DEEFB9E2B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7C4E-183A-408D-A2C6-6340C31E03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77806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4E30E8-24F3-48E9-B707-A33C45474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783575CB-0E82-43E0-8FF6-D186394E19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CD2EABEA-2B2C-468B-B00B-4E73E74418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4F90C227-F1CC-41BE-BAA1-3D11DC6DF7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01EC6BE8-8742-43FD-AE91-E1020A1687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396CD453-525E-44D3-8979-B62A7B058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8CD8-7C3C-496D-9FB9-CD5F0F42FB5B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749680D6-0D44-46C5-BB6C-F88739507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5ECD64AA-ED7C-444A-9184-DDC5C9F1B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7C4E-183A-408D-A2C6-6340C31E03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65349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3CA1FA-6B6B-4B13-9438-64E0B285D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59E173A9-BFBF-4D13-B465-EB826D51B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8CD8-7C3C-496D-9FB9-CD5F0F42FB5B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B54CF50F-1FFF-4928-8F37-AD44EEEC3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AFF32B66-AF92-4B19-8043-95E1DC2E8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7C4E-183A-408D-A2C6-6340C31E03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53630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016B5C6D-20E5-47E4-9B42-4A51461D0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8CD8-7C3C-496D-9FB9-CD5F0F42FB5B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8922F78D-5C95-46E9-BAE3-D1F4D0F8C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4B75E169-9A0B-4F12-AE39-B37736C70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7C4E-183A-408D-A2C6-6340C31E03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1075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AF73A4-CA9D-4FA5-8654-2CD32395F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77448ABD-DE8A-4E98-A4F6-AD0F1C845C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189A9287-410D-42C1-8FD0-F3DF51FB6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975650A1-C232-4080-97C9-0C2EC9785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8CD8-7C3C-496D-9FB9-CD5F0F42FB5B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9F7888E8-C1ED-454F-A45A-0862425A2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712550B2-D927-4559-B833-E98BE5370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7C4E-183A-408D-A2C6-6340C31E03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46436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5CC223-EDA2-4B76-BA35-A5573D3E0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A5670E0D-9E0A-42F1-82C7-93D418E354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8E2FF6FC-AF8C-42D9-AF14-A47C017BDF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4AFEFD8F-D811-40A7-8C35-97B21BF38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8CD8-7C3C-496D-9FB9-CD5F0F42FB5B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4DFC3C82-7A36-4C40-B179-90701CC0B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0DEB8ED4-DBB1-47D0-ADE3-A121114F4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7C4E-183A-408D-A2C6-6340C31E03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4165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2702FF-78E0-482D-9FDB-14B355013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5CE82077-F4CF-4DC3-B2B7-D2CA6C6D0D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95F8FFC-3690-41FF-B5AC-10F88FDBD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8CD8-7C3C-496D-9FB9-CD5F0F42FB5B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B5E64BBD-C502-4373-8DBA-BB0946D05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A468909-0BF9-4F71-A82F-F15FB59B6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7C4E-183A-408D-A2C6-6340C31E03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4943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E4DBDD0-27B8-425B-AF93-21ACE71911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44F4D3BC-FDCA-4DEB-9DBB-2DCEC0DAF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BF51EB6D-1F00-4CC8-BDFC-E1EF6916D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8CD8-7C3C-496D-9FB9-CD5F0F42FB5B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392E4C4F-05FC-492B-A10C-ED111DA17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58CEF47-8733-4B76-B096-0BD5ABA70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7C4E-183A-408D-A2C6-6340C31E03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18474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4B82338D-2876-40B2-8255-0E0741FFC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9E17C092-A74A-4CEC-8077-3CA60F959F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63A98D44-924D-4E36-847B-000C53CC26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78CD8-7C3C-496D-9FB9-CD5F0F42FB5B}" type="datetimeFigureOut">
              <a:rPr lang="pt-PT" smtClean="0"/>
              <a:t>28/11/2023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3937AFE-4CF7-4057-A5D8-2CC7CD24AB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D4CD12D-707C-43A8-9C2A-92D8CA8969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D7C4E-183A-408D-A2C6-6340C31E03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88144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benef.recuperarportugal.gov.pt/siga-bf/app/Login.php" TargetMode="External"/><Relationship Id="rId4" Type="http://schemas.openxmlformats.org/officeDocument/2006/relationships/hyperlink" Target="https://balcaofundosue.pt/Account/Account/Register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hyperlink" Target="https://www.fundoambiental.pt/home.aspx" TargetMode="Externa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hyperlink" Target="https://www.fundoambiental.pt/apoios-prr/c8-florestas/05c08-i012023-condominio-de-aldeia.aspx" TargetMode="Externa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1025160"/>
            <a:ext cx="11322606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C12C81DB-1359-4351-A75B-C44C64AE3D5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37"/>
          <a:stretch/>
        </p:blipFill>
        <p:spPr>
          <a:xfrm>
            <a:off x="1938337" y="3420159"/>
            <a:ext cx="8315325" cy="2412681"/>
          </a:xfrm>
          <a:prstGeom prst="rect">
            <a:avLst/>
          </a:prstGeom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9A440914-D0FB-442C-9EA3-2C9300E68212}"/>
              </a:ext>
            </a:extLst>
          </p:cNvPr>
          <p:cNvSpPr txBox="1"/>
          <p:nvPr/>
        </p:nvSpPr>
        <p:spPr>
          <a:xfrm>
            <a:off x="1752599" y="2646632"/>
            <a:ext cx="86867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SESSÃO TERÁ INÍCIO DENTRO DE MOMENTOS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250504D-013E-4680-8C10-356C23519E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2C9E5AE1-A09E-433B-B35E-A43FA8DA55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782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1025160"/>
            <a:ext cx="11322606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C12C81DB-1359-4351-A75B-C44C64AE3D5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37"/>
          <a:stretch/>
        </p:blipFill>
        <p:spPr>
          <a:xfrm>
            <a:off x="1938337" y="3420159"/>
            <a:ext cx="8315325" cy="2412681"/>
          </a:xfrm>
          <a:prstGeom prst="rect">
            <a:avLst/>
          </a:prstGeom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9A440914-D0FB-442C-9EA3-2C9300E68212}"/>
              </a:ext>
            </a:extLst>
          </p:cNvPr>
          <p:cNvSpPr txBox="1"/>
          <p:nvPr/>
        </p:nvSpPr>
        <p:spPr>
          <a:xfrm>
            <a:off x="1752599" y="2646632"/>
            <a:ext cx="86867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Sessão de Apresentação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250504D-013E-4680-8C10-356C23519E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2C9E5AE1-A09E-433B-B35E-A43FA8DA55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856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39864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Introdução</a:t>
            </a:r>
            <a:endParaRPr lang="pt-PT" sz="2000" b="1" dirty="0">
              <a:solidFill>
                <a:schemeClr val="accent6">
                  <a:lumMod val="50000"/>
                </a:schemeClr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programa “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” enquadra-se no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 Transformação da Paisagem dos Territórios de Floresta Vulneráveis na Componente C08 – Florestas do PRR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(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Regulamento (UE) n.º 2021/241, do Parlamento Europeu e do Conselho, de 12 de fevereiro de 2021 nos termos da Decisão de Execução do Conselho de 6 de julho de 2021 que aprova o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PRR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para Portugal).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Surge na necessidade urgente de:</a:t>
            </a:r>
            <a:endParaRPr lang="pt-PT" sz="2000" dirty="0">
              <a:solidFill>
                <a:schemeClr val="accent6">
                  <a:lumMod val="50000"/>
                </a:schemeClr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Chiller" panose="04020404031007020602" pitchFamily="82" charset="0"/>
              <a:buChar char="√"/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implementar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Estratégia Nacional de Conservação da Natureza e Biodiversidade 2030;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Chiller" panose="04020404031007020602" pitchFamily="82" charset="0"/>
              <a:buChar char="√"/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implementar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Estratégia Nacional para a Floresta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de modo a travar o processo de abandono a que estão sujeitos os territórios vulneráveis através da criação de condições para a melhoria da rentabilidade das zonas mais deprimidas e da promoção da viabilidade económica da região.</a:t>
            </a: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FF1A062F-C508-4848-AAA6-E7EE35A77C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2FD06B98-D7A7-4EDB-88A4-713E5EEDDA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719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161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Objetivos Gerais</a:t>
            </a:r>
            <a:endParaRPr lang="pt-PT" sz="2000" b="1" dirty="0">
              <a:solidFill>
                <a:schemeClr val="accent6">
                  <a:lumMod val="50000"/>
                </a:schemeClr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atuar nos territórios vulneráveis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definidos na Portaria n.º 301/2020, de 24 de dezembro,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aumentando a resiliência dos territórios vulneráveis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face aos riscos associados às alterações climáticas, em particular aos incêndios rurais e a perda da biodiversidade;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promover o crescimento sustentável e a coesão territorial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através da transformação da paisagem, do aumento da dimensão média das propriedades agrícolas, da alteração do uso do solo e do planeamento de novas atividades económicas;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tornar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as áreas edificadas localizados em territórios rurais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menos vulneráveis aos fogos rurais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por via de ações de prevenção e gestão e ordenamento territorial, gerindo o material combustível e reduzindo a extensão da interface com as áreas edificadas, prevenindo e minimizando os riscos associados a incêndios rurais.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C522B802-714D-4B8C-A4E9-A7E0F1EE45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8E3568F1-644C-45B7-8F99-6B291178C4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889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38325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Objetivos Específicos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promover alterações no uso e ocupação do solo que garantam a remoção total ou parcial da biomassa florestal;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promover a adoção de soluções estruturais e de base natural, designadamente a biodiversidade e o solo vivo, a infiltração da água e a salvaguarda da sua quantidade e qualidade, o sequestro de CO2 na atmosfera e os valores culturais;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revitalizar as atividades agrícolas e </a:t>
            </a:r>
            <a:r>
              <a:rPr lang="pt-PT" sz="2000" dirty="0" err="1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silvopastoris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incrementando a multifuncionalidade dos territórios rurais em mosaico, impulsionando as atividades económicas diretas e complementares relevantes e com valor na requalificação e gestão dos territórios rurais vulneráveis, designadamente a agricultura familiar e de proximidade;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3B1CB679-72D1-4849-B00A-FE2FD5D119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3C8CDDD-969F-4BCC-A59E-387405A61D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211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2185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promover projetos que integrem boas práticas de adaptação às alterações climáticas:</a:t>
            </a:r>
          </a:p>
          <a:p>
            <a:pPr marL="971550" lvl="1" indent="-51435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capacitação e mobilização das pessoas e comunidades para uma boa gestão da vegetação e seus sobrantes;</a:t>
            </a:r>
          </a:p>
          <a:p>
            <a:pPr marL="971550" lvl="1" indent="-51435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utilização de métodos de recolha para compostagem ou aproveitamento de biomassa;</a:t>
            </a:r>
          </a:p>
          <a:p>
            <a:pPr marL="971550" lvl="1" indent="-51435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transformação da paisagem de longa duração.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97DD056C-29BD-473F-B240-5D13FABECB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570DE24B-A2B2-462F-89C8-1C520C5A02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345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0" y="1815418"/>
            <a:ext cx="11322607" cy="1548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Âmbito Geográfico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candidaturas a apoiar devem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estar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EXCLUSIVAMENTE localizadas nos territórios vulneráveis de Portugal continental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(anexos I e II da Portaria n.º 301/2020, de 24 de dezembro),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conforme consta no Anexo I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do presente Aviso.</a:t>
            </a:r>
            <a:endParaRPr lang="pt-PT" sz="2000" dirty="0">
              <a:solidFill>
                <a:schemeClr val="accent6">
                  <a:lumMod val="50000"/>
                </a:schemeClr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E2F09CC2-A99F-48D3-B6D9-DB932A18A6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2518ECB8-FA21-4948-99E4-44761F591E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822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699844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6426B8D9-453B-4893-B087-76B943DB368B}"/>
              </a:ext>
            </a:extLst>
          </p:cNvPr>
          <p:cNvSpPr txBox="1"/>
          <p:nvPr/>
        </p:nvSpPr>
        <p:spPr>
          <a:xfrm>
            <a:off x="4948891" y="1592007"/>
            <a:ext cx="72431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4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Territórios vulneráveis segundo Portaria n.º 301/2020 de 24 de dezembro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3885929-67D4-C24D-853F-7D99646535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150" y="1484219"/>
            <a:ext cx="3690741" cy="5220000"/>
          </a:xfrm>
          <a:prstGeom prst="rect">
            <a:avLst/>
          </a:prstGeom>
        </p:spPr>
      </p:pic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id="{C3F542A2-4719-8065-FF2B-564FB467F5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043187"/>
              </p:ext>
            </p:extLst>
          </p:nvPr>
        </p:nvGraphicFramePr>
        <p:xfrm>
          <a:off x="5915228" y="2055592"/>
          <a:ext cx="4209606" cy="914400"/>
        </p:xfrm>
        <a:graphic>
          <a:graphicData uri="http://schemas.openxmlformats.org/drawingml/2006/table">
            <a:tbl>
              <a:tblPr>
                <a:tableStyleId>{68D230F3-CF80-4859-8CE7-A43EE81993B5}</a:tableStyleId>
              </a:tblPr>
              <a:tblGrid>
                <a:gridCol w="1434656">
                  <a:extLst>
                    <a:ext uri="{9D8B030D-6E8A-4147-A177-3AD203B41FA5}">
                      <a16:colId xmlns:a16="http://schemas.microsoft.com/office/drawing/2014/main" val="1125011191"/>
                    </a:ext>
                  </a:extLst>
                </a:gridCol>
                <a:gridCol w="1387475">
                  <a:extLst>
                    <a:ext uri="{9D8B030D-6E8A-4147-A177-3AD203B41FA5}">
                      <a16:colId xmlns:a16="http://schemas.microsoft.com/office/drawing/2014/main" val="791880952"/>
                    </a:ext>
                  </a:extLst>
                </a:gridCol>
                <a:gridCol w="1387475">
                  <a:extLst>
                    <a:ext uri="{9D8B030D-6E8A-4147-A177-3AD203B41FA5}">
                      <a16:colId xmlns:a16="http://schemas.microsoft.com/office/drawing/2014/main" val="3366555986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 fontAlgn="ctr"/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População (n.º)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População %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42871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Portugal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10 343 066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>
                          <a:effectLst/>
                        </a:rPr>
                        <a:t>100%</a:t>
                      </a:r>
                      <a:endParaRPr lang="pt-P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2062098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Territórios Vulneráveis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1 386 692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13%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82342043"/>
                  </a:ext>
                </a:extLst>
              </a:tr>
            </a:tbl>
          </a:graphicData>
        </a:graphic>
      </p:graphicFrame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0665F13D-870D-D725-4B06-E313CBEC0C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9936176"/>
              </p:ext>
            </p:extLst>
          </p:nvPr>
        </p:nvGraphicFramePr>
        <p:xfrm>
          <a:off x="5915228" y="3104492"/>
          <a:ext cx="4209606" cy="914400"/>
        </p:xfrm>
        <a:graphic>
          <a:graphicData uri="http://schemas.openxmlformats.org/drawingml/2006/table">
            <a:tbl>
              <a:tblPr>
                <a:tableStyleId>{68D230F3-CF80-4859-8CE7-A43EE81993B5}</a:tableStyleId>
              </a:tblPr>
              <a:tblGrid>
                <a:gridCol w="1434656">
                  <a:extLst>
                    <a:ext uri="{9D8B030D-6E8A-4147-A177-3AD203B41FA5}">
                      <a16:colId xmlns:a16="http://schemas.microsoft.com/office/drawing/2014/main" val="2976361465"/>
                    </a:ext>
                  </a:extLst>
                </a:gridCol>
                <a:gridCol w="1387475">
                  <a:extLst>
                    <a:ext uri="{9D8B030D-6E8A-4147-A177-3AD203B41FA5}">
                      <a16:colId xmlns:a16="http://schemas.microsoft.com/office/drawing/2014/main" val="2167530262"/>
                    </a:ext>
                  </a:extLst>
                </a:gridCol>
                <a:gridCol w="1387475">
                  <a:extLst>
                    <a:ext uri="{9D8B030D-6E8A-4147-A177-3AD203B41FA5}">
                      <a16:colId xmlns:a16="http://schemas.microsoft.com/office/drawing/2014/main" val="563425375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 fontAlgn="ctr"/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Freguesias (n.º)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Freguesias %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2796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>
                          <a:effectLst/>
                        </a:rPr>
                        <a:t>Portugal</a:t>
                      </a:r>
                      <a:endParaRPr lang="pt-P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3091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>
                          <a:effectLst/>
                        </a:rPr>
                        <a:t>100%</a:t>
                      </a:r>
                      <a:endParaRPr lang="pt-P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0464136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Territórios Vulneráveis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1279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41%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61368548"/>
                  </a:ext>
                </a:extLst>
              </a:tr>
            </a:tbl>
          </a:graphicData>
        </a:graphic>
      </p:graphicFrame>
      <p:graphicFrame>
        <p:nvGraphicFramePr>
          <p:cNvPr id="13" name="Tabela 12">
            <a:extLst>
              <a:ext uri="{FF2B5EF4-FFF2-40B4-BE49-F238E27FC236}">
                <a16:creationId xmlns:a16="http://schemas.microsoft.com/office/drawing/2014/main" id="{3C2F5489-697F-96EC-88A6-FCCAD54E8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967985"/>
              </p:ext>
            </p:extLst>
          </p:nvPr>
        </p:nvGraphicFramePr>
        <p:xfrm>
          <a:off x="5915228" y="4153392"/>
          <a:ext cx="4209606" cy="914400"/>
        </p:xfrm>
        <a:graphic>
          <a:graphicData uri="http://schemas.openxmlformats.org/drawingml/2006/table">
            <a:tbl>
              <a:tblPr>
                <a:tableStyleId>{68D230F3-CF80-4859-8CE7-A43EE81993B5}</a:tableStyleId>
              </a:tblPr>
              <a:tblGrid>
                <a:gridCol w="1434656">
                  <a:extLst>
                    <a:ext uri="{9D8B030D-6E8A-4147-A177-3AD203B41FA5}">
                      <a16:colId xmlns:a16="http://schemas.microsoft.com/office/drawing/2014/main" val="2237376063"/>
                    </a:ext>
                  </a:extLst>
                </a:gridCol>
                <a:gridCol w="1387475">
                  <a:extLst>
                    <a:ext uri="{9D8B030D-6E8A-4147-A177-3AD203B41FA5}">
                      <a16:colId xmlns:a16="http://schemas.microsoft.com/office/drawing/2014/main" val="1229974481"/>
                    </a:ext>
                  </a:extLst>
                </a:gridCol>
                <a:gridCol w="1387475">
                  <a:extLst>
                    <a:ext uri="{9D8B030D-6E8A-4147-A177-3AD203B41FA5}">
                      <a16:colId xmlns:a16="http://schemas.microsoft.com/office/drawing/2014/main" val="2433235903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 fontAlgn="ctr"/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Aldeias (n.º)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Aldeias %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009458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Portugal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29 216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100%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6363993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Territórios Vulneráveis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11 111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38%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15815068"/>
                  </a:ext>
                </a:extLst>
              </a:tr>
            </a:tbl>
          </a:graphicData>
        </a:graphic>
      </p:graphicFrame>
      <p:pic>
        <p:nvPicPr>
          <p:cNvPr id="21" name="Imagem 20">
            <a:extLst>
              <a:ext uri="{FF2B5EF4-FFF2-40B4-BE49-F238E27FC236}">
                <a16:creationId xmlns:a16="http://schemas.microsoft.com/office/drawing/2014/main" id="{67270CA7-19DF-4C8D-802A-C48C5F6F40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62101B4C-7049-4DEB-A431-26180BFE79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  <p:graphicFrame>
        <p:nvGraphicFramePr>
          <p:cNvPr id="23" name="Tabela 22">
            <a:extLst>
              <a:ext uri="{FF2B5EF4-FFF2-40B4-BE49-F238E27FC236}">
                <a16:creationId xmlns:a16="http://schemas.microsoft.com/office/drawing/2014/main" id="{30E3184E-1241-4DD9-8B81-0E1ADFC6BC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293451"/>
              </p:ext>
            </p:extLst>
          </p:nvPr>
        </p:nvGraphicFramePr>
        <p:xfrm>
          <a:off x="5915228" y="5265993"/>
          <a:ext cx="4209606" cy="914400"/>
        </p:xfrm>
        <a:graphic>
          <a:graphicData uri="http://schemas.openxmlformats.org/drawingml/2006/table">
            <a:tbl>
              <a:tblPr>
                <a:tableStyleId>{68D230F3-CF80-4859-8CE7-A43EE81993B5}</a:tableStyleId>
              </a:tblPr>
              <a:tblGrid>
                <a:gridCol w="1434656">
                  <a:extLst>
                    <a:ext uri="{9D8B030D-6E8A-4147-A177-3AD203B41FA5}">
                      <a16:colId xmlns:a16="http://schemas.microsoft.com/office/drawing/2014/main" val="2237376063"/>
                    </a:ext>
                  </a:extLst>
                </a:gridCol>
                <a:gridCol w="1387475">
                  <a:extLst>
                    <a:ext uri="{9D8B030D-6E8A-4147-A177-3AD203B41FA5}">
                      <a16:colId xmlns:a16="http://schemas.microsoft.com/office/drawing/2014/main" val="1229974481"/>
                    </a:ext>
                  </a:extLst>
                </a:gridCol>
                <a:gridCol w="1387475">
                  <a:extLst>
                    <a:ext uri="{9D8B030D-6E8A-4147-A177-3AD203B41FA5}">
                      <a16:colId xmlns:a16="http://schemas.microsoft.com/office/drawing/2014/main" val="2433235903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 fontAlgn="ctr"/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Área (km²)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Área %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009458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Portugal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92 256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100%</a:t>
                      </a:r>
                      <a:endParaRPr lang="pt-P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6363993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Territórios Vulneráveis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33 079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PT" sz="1200" u="none" strike="noStrike" dirty="0">
                          <a:effectLst/>
                        </a:rPr>
                        <a:t>36%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158150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5712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699844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3885929-67D4-C24D-853F-7D99646535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150" y="1484219"/>
            <a:ext cx="3690741" cy="522000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67270CA7-19DF-4C8D-802A-C48C5F6F40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62101B4C-7049-4DEB-A431-26180BFE79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2DD0BAB8-5620-4918-B331-3842CCE49F0A}"/>
              </a:ext>
            </a:extLst>
          </p:cNvPr>
          <p:cNvSpPr txBox="1"/>
          <p:nvPr/>
        </p:nvSpPr>
        <p:spPr>
          <a:xfrm>
            <a:off x="5915228" y="1899784"/>
            <a:ext cx="6068459" cy="1548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Metas PRR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projeto Condomínio de Aldeia tem como objetivo intervir em 800 aldeias nos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territórios vulneráveis de Portugal continental.</a:t>
            </a: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324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0" y="1815418"/>
            <a:ext cx="11322607" cy="33715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Beneficiários Finais elegíveis no presente Aviso:</a:t>
            </a:r>
          </a:p>
          <a:p>
            <a:pPr marL="514350" indent="-514350" algn="just">
              <a:lnSpc>
                <a:spcPts val="25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autarquias locais;</a:t>
            </a:r>
          </a:p>
          <a:p>
            <a:pPr marL="514350" indent="-514350" algn="just">
              <a:lnSpc>
                <a:spcPts val="2500"/>
              </a:lnSpc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entidades intermunicipais.</a:t>
            </a:r>
          </a:p>
          <a:p>
            <a:pPr marL="514350" indent="-514350" algn="just">
              <a:lnSpc>
                <a:spcPts val="2500"/>
              </a:lnSpc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ts val="25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BF é o único responsável pela candidatura aos projetos ‘‘Condomínio de Aldeia’’ para todos os efeitos de ordem técnica, legal e administrativa.</a:t>
            </a:r>
          </a:p>
          <a:p>
            <a:pPr algn="just">
              <a:lnSpc>
                <a:spcPts val="2500"/>
              </a:lnSpc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ts val="25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BF deve definir a visão e os objetivos estratégicos aos projetos “Condomínio de Aldeia”, na sua globalidade, empregando os recursos necessários, estabelecendo as parcerias imprescindíveis e promovendo as redes de cooperação que sejam determinantes para a execução e continuidade do projeto.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D32871DF-77E4-448E-B614-80F5977700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F203DD37-64CF-4B03-88D2-1498F579F7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0203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0" y="1815418"/>
            <a:ext cx="11322607" cy="2721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ts val="2500"/>
              </a:lnSpc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Entidades parceiras possíveis no presente Aviso:</a:t>
            </a:r>
          </a:p>
          <a:p>
            <a:pPr marL="514350" indent="-514350" algn="just">
              <a:lnSpc>
                <a:spcPts val="25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entidades gestoras de áreas integradas de gestão da paisagem (AIGP);</a:t>
            </a:r>
          </a:p>
          <a:p>
            <a:pPr marL="514350" indent="-514350" algn="just">
              <a:lnSpc>
                <a:spcPts val="2500"/>
              </a:lnSpc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organizações de produtores florestais ou agrícolas;</a:t>
            </a:r>
          </a:p>
          <a:p>
            <a:pPr marL="514350" indent="-514350" algn="just">
              <a:lnSpc>
                <a:spcPts val="2500"/>
              </a:lnSpc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entidades gestoras de zonas de intervenção florestal;</a:t>
            </a:r>
          </a:p>
          <a:p>
            <a:pPr marL="514350" indent="-514350" algn="just">
              <a:lnSpc>
                <a:spcPts val="2500"/>
              </a:lnSpc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entidades gestoras de baldios (unidade ou agrupamento); </a:t>
            </a:r>
          </a:p>
          <a:p>
            <a:pPr marL="514350" indent="-514350" algn="just">
              <a:lnSpc>
                <a:spcPts val="2500"/>
              </a:lnSpc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organizações não governamentais de ambiente;</a:t>
            </a:r>
          </a:p>
          <a:p>
            <a:pPr marL="514350" indent="-514350" algn="just">
              <a:lnSpc>
                <a:spcPts val="2500"/>
              </a:lnSpc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associações de desenvolvimento local, agências de desenvolvimento regional ou outras associações sem fins lucrativos que tenham no seu objeto a promoção do desenvolvimento regional.</a:t>
            </a:r>
            <a:endParaRPr lang="pt-PT" sz="2000" dirty="0">
              <a:solidFill>
                <a:schemeClr val="accent6">
                  <a:lumMod val="50000"/>
                </a:schemeClr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D32871DF-77E4-448E-B614-80F5977700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F203DD37-64CF-4B03-88D2-1498F579F7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5393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0508294" cy="4294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Tipologias de intervenção: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b="1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Tipologia 1: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Recuperação dos territórios agrícolas ou agroflorestais abandonados e reconversão dos territórios florestais para usos agrícolas e </a:t>
            </a:r>
            <a:r>
              <a:rPr lang="pt-PT" sz="2000" dirty="0" err="1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silvopastoris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designadamente:</a:t>
            </a:r>
          </a:p>
          <a:p>
            <a:pPr marL="971550" lvl="1" indent="-514350" algn="just">
              <a:lnSpc>
                <a:spcPct val="107000"/>
              </a:lnSpc>
              <a:spcAft>
                <a:spcPts val="1200"/>
              </a:spcAft>
              <a:buFont typeface="+mj-lt"/>
              <a:buAutoNum type="romanLcPeriod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culturas temporárias, incluindo culturas arvenses, culturas hortícolas ar livre e culturas forrageiras;</a:t>
            </a:r>
          </a:p>
          <a:p>
            <a:pPr marL="971550" lvl="1" indent="-514350" algn="just">
              <a:lnSpc>
                <a:spcPct val="107000"/>
              </a:lnSpc>
              <a:spcAft>
                <a:spcPts val="1200"/>
              </a:spcAft>
              <a:buFont typeface="+mj-lt"/>
              <a:buAutoNum type="romanLcPeriod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culturas permanentes, incluindo culturas frutícolas, olival e vinha;</a:t>
            </a:r>
          </a:p>
          <a:p>
            <a:pPr marL="971550" lvl="1" indent="-514350" algn="just">
              <a:lnSpc>
                <a:spcPct val="107000"/>
              </a:lnSpc>
              <a:spcAft>
                <a:spcPts val="1200"/>
              </a:spcAft>
              <a:buFont typeface="+mj-lt"/>
              <a:buAutoNum type="romanLcPeriod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sistemas agroflorestais, incluindo o aproveitamento da regeneração natural de folhosas autóctones;</a:t>
            </a:r>
          </a:p>
          <a:p>
            <a:pPr marL="971550" lvl="1" indent="-514350" algn="just">
              <a:lnSpc>
                <a:spcPct val="107000"/>
              </a:lnSpc>
              <a:spcAft>
                <a:spcPts val="1200"/>
              </a:spcAft>
              <a:buFont typeface="+mj-lt"/>
              <a:buAutoNum type="romanLcPeriod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prados e pastagens permanentes para corte ou pastoreio.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0045FC2A-01F3-49F3-B850-DEE2BFDD3B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8792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40EBD0A4-6CB9-4C64-9638-6A39496037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4061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0508294" cy="29985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Tipologia 2: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Criação e recuperação de áreas ou estruturas de valorização da paisagem, especificamente: </a:t>
            </a:r>
          </a:p>
          <a:p>
            <a:pPr marL="914400" lvl="1" indent="-457200" algn="just">
              <a:lnSpc>
                <a:spcPct val="107000"/>
              </a:lnSpc>
              <a:spcAft>
                <a:spcPts val="1200"/>
              </a:spcAft>
              <a:buFont typeface="+mj-lt"/>
              <a:buAutoNum type="alphaLcParenR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espaços verdes;</a:t>
            </a:r>
          </a:p>
          <a:p>
            <a:pPr marL="914400" lvl="1" indent="-457200" algn="just">
              <a:lnSpc>
                <a:spcPct val="107000"/>
              </a:lnSpc>
              <a:spcAft>
                <a:spcPts val="1200"/>
              </a:spcAft>
              <a:buFont typeface="+mj-lt"/>
              <a:buAutoNum type="alphaLcParenR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socalcos e muros de pedra;</a:t>
            </a:r>
          </a:p>
          <a:p>
            <a:pPr marL="914400" lvl="1" indent="-457200" algn="just">
              <a:lnSpc>
                <a:spcPct val="107000"/>
              </a:lnSpc>
              <a:spcAft>
                <a:spcPts val="1200"/>
              </a:spcAft>
              <a:buFont typeface="+mj-lt"/>
              <a:buAutoNum type="alphaLcParenR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recuperação de estruturas associadas à rega e drenagem: charcas, represas, reservatórios e levadas tradicionais.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E17DC7C6-ADA0-4606-A2F6-7F258CA6DF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9751A61-2348-4AA0-AB1F-8145BB86F9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329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0508294" cy="3327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Tipologia 3: 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Ações imateriais diretamente ligadas ao projeto “Condomínio de Aldeia”, que contribuam para a sua boa implementação, designadamente:</a:t>
            </a:r>
          </a:p>
          <a:p>
            <a:pPr marL="914400" lvl="1" indent="-457200" algn="just">
              <a:lnSpc>
                <a:spcPct val="107000"/>
              </a:lnSpc>
              <a:spcAft>
                <a:spcPts val="1200"/>
              </a:spcAft>
              <a:buFont typeface="+mj-lt"/>
              <a:buAutoNum type="alphaLcParenR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estudos, projetos e assistência técnica, atividades preparatórias e assessorias diretamente ligados à operação;</a:t>
            </a:r>
          </a:p>
          <a:p>
            <a:pPr marL="914400" lvl="1" indent="-457200" algn="just">
              <a:lnSpc>
                <a:spcPct val="107000"/>
              </a:lnSpc>
              <a:spcAft>
                <a:spcPts val="1200"/>
              </a:spcAft>
              <a:buFont typeface="+mj-lt"/>
              <a:buAutoNum type="alphaLcParenR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coordenação e gestão do projeto, fiscalização e coordenação de segurança;</a:t>
            </a:r>
          </a:p>
          <a:p>
            <a:pPr marL="914400" lvl="1" indent="-457200" algn="just">
              <a:lnSpc>
                <a:spcPct val="107000"/>
              </a:lnSpc>
              <a:spcAft>
                <a:spcPts val="1200"/>
              </a:spcAft>
              <a:buFont typeface="+mj-lt"/>
              <a:buAutoNum type="alphaLcParenR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ações de sensibilização, capacitação e formação da comunidade para o projeto “Condomínio de Aldeia”, assegurando a sua continuidade a longo prazo.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E17DC7C6-ADA0-4606-A2F6-7F258CA6DF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9751A61-2348-4AA0-AB1F-8145BB86F9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8993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436792"/>
            <a:ext cx="11322607" cy="46451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b="1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Prazo e modo de apresentação das candidaturas: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prazo para apresentação das candidaturas do dia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21 de novembro de 2023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até às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17:00 h do dia 20 de dezembro de 2023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candidaturas são submetidas através do preenchimento do formulário digital na plataforma de candidaturas do FA, e disponível na página do presente Aviso.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submissão do formulário digital de candidatura deve ser acompanhada de todos os documentos indicados no âmbito do presente Aviso,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não sendo aceites documentos ou informações adicionais remetidas por outros meios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Qualquer pedido de esclarecimentos, devem  ser direcionados para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florestas@fundoambiental.pt 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 modo a garantir resposta em tempo útil, todos os pedidos de esclarecimento devem ser enviados no máximo até 24 horas antes do encerramento das candidaturas.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B06EBEE5-A3FE-44A7-9ABD-B685CBE253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D1D8D0EC-DC85-49B4-9887-87C9A128AD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056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436792"/>
            <a:ext cx="11322607" cy="4799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b="1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Dotação Indicativa do Aviso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dotação total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deste Aviso é de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15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(quinze)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milhões de euros.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dotação do Aviso pode vir a ser reforçada, caso se revele necessário, mediante decisão do FA.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forma do apoio a conceder às candidaturas a aprovar reveste a natureza de subvenções não reembolsáveis.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taxa de comparticipação máxima é de 100%, e incide sobre o total das despesas elegíveis aprovadas em candidatura.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Cada candidatura deve apresentar no mínimo 3 (três) projetos “Condomínio de Aldeia”.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Cada “Condomínio de Aldeia” deve corresponder apenas a uma aldeia, podendo este compreender mais que uma área edificada, e estar associado a uma toponímia.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Calibri Light" panose="020F0302020204030204" pitchFamily="34" charset="0"/>
              <a:buChar char="―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B06EBEE5-A3FE-44A7-9ABD-B685CBE253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D1D8D0EC-DC85-49B4-9887-87C9A128AD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4895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436792"/>
            <a:ext cx="11322607" cy="4875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b="1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financiamento máximo é de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800.000 €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(oitocentos mil euros) por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Beneficiário Final e por candidatura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e de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50.000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€ (cinquenta mil euros) por “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”.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Exemplo: 1 candidatura | propostas 16 aldeias = 800.000€ financiamento </a:t>
            </a:r>
          </a:p>
          <a:p>
            <a:pPr marL="800100" lvl="1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Exemplo: 1 candidatura | propostas 3 aldeias no valor máximo = 90.000€ financiamento</a:t>
            </a:r>
          </a:p>
          <a:p>
            <a:pPr marL="800100" lvl="1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Exemplo: 1 candidatura | propostas 20 aldeias no valor máximo = 800.000€ financiamento</a:t>
            </a:r>
          </a:p>
          <a:p>
            <a:pPr marL="800100" lvl="1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û"/>
            </a:pPr>
            <a:r>
              <a:rPr lang="pt-PT" sz="2000" dirty="0">
                <a:solidFill>
                  <a:srgbClr val="FF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Exemplo: 1 candidatura | propostas 2 aldeias no valor máximo = 100.000€ financiamento</a:t>
            </a:r>
          </a:p>
          <a:p>
            <a:pPr marL="800100" lvl="1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û"/>
            </a:pPr>
            <a:r>
              <a:rPr lang="pt-PT" sz="2000" dirty="0">
                <a:solidFill>
                  <a:srgbClr val="FF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Exemplo: 1 candidatura | propostas 5 aldeias no valor máximo = 260.000€ financiamento</a:t>
            </a:r>
          </a:p>
          <a:p>
            <a:pPr marL="800100" lvl="1" indent="-34290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B06EBEE5-A3FE-44A7-9ABD-B685CBE253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D1D8D0EC-DC85-49B4-9887-87C9A128AD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0925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777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Critérios de elegibilidade do proponente: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ser uma entidade elegível a BF conforme descrito no ponto 3.1;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ter a situação tributária e contributiva regularizada perante, respetivamente, a administração fiscal e a segurança social;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não ter pedidos de financiamento aprovados cujos prazos de perenidade ainda estejam a decorrer no âmbito dos Fundos Europeus Estruturais e de Investimento (FEEI), ou outros fundos públicos;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poder assegurar os meios técnicos, físicos e financeiros e os recursos humanos necessários à implementação e realização dos Investimentos contratualizados;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estar registado na plataforma do Balcão dos Fundos; 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estar registado na plataforma SIGA .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6225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777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Critérios de elegibilidade do proponente: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ser uma entidade elegível a BF conforme descrito no ponto 3.1;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ter a situação tributária e contributiva regularizada perante, respetivamente, a administração fiscal e a segurança social;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não ter pedidos de financiamento aprovados cujos prazos de perenidade ainda estejam a decorrer no âmbito dos Fundos Europeus Estruturais e de Investimento (FEEI), ou outros fundos públicos;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poder assegurar os meios técnicos, físicos e financeiros e os recursos humanos necessários à implementação e realização dos Investimentos contratualizados;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estar registado na plataforma do Balcão dos Fundos; 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estar registado na plataforma SIGA .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3040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4696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Critérios de elegibilidade das candidaturas e das operações: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evidenciar o contributo do projeto “Condomínio de Aldeia” para os objetivos gerais e específicos elencados no ponto 1 do Aviso;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Tipologia 1 corresponder a um mínimo de 60 % do total do investimento elegível apurado da candidatura (tipologia de candidatura obrigatória);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não integrar áreas edificadas com operações aprovadas no âmbito do Aviso n.º 10223/2020, do Aviso n.º 10673/2021, do Aviso N.º 02/C08-i01/2022 e do Aviso N.º 04/C08-i01/2023, lançados pelo FA e referentes à medida programática “Condomínio de Aldeia — Programa de Apoio às Aldeias Localizadas em Territórios de Floresta”;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respeitar o âmbito territorial definido no ponto 2;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4041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4037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entregar por via da plataforma eletrónica de candidatura, todos os documentos exigidos no ponto 9.5, à exceção dos indicados alíneas </a:t>
            </a:r>
            <a:r>
              <a:rPr lang="pt-PT" sz="2000" dirty="0" err="1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ix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x, xi, dentro dos prazos definidos no ponto 9.1*;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ser submetida uma única candidatura por proponente, devendo cada candidatura incluir 3 (três) ou mais ‘‘Condomínio de Aldeia’’ , nas condições de dotação máxima prevista no ponto 5.6;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apresentar uma extensão da interface direta das áreas edificadas com territórios florestais igual ou superior a 60 % ou enquadrar-se em freguesias que apresentem um quociente de localização  da classe conjunta de uso e ocupação do solo “área florestal” e “área de matos” superior a 1 (Anexo I);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* Parecer prévio favorável da CMGIFR/CMDF dos “Condomínio de Aldeia”, Declarações de autorização dos proprietários ou cópia de edital , Licenças e autorizações prévias à execução dos investimentos respetivamente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4073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3157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abranger no mínimo, a área ocupada pela faixa de gestão de combustível da rede secundária da área edificada , aprovada no âmbito do PMDFCI  ou do PMEGIFR do respetivo município, incluindo as áreas existentes entre o limite das edificações e a faixa, podendo abranger as áreas cujos limites se estendam para além da faixa de gestão de combustível, desde que se garanta contiguidade com as áreas abrangidas;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respeitar as tipologias de operações previstas no ponto 4 do presente Aviso;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dispor dos licenciamentos e autorizações prévias à execução dos investimentos, quando aplicável, devendo estes ser apresentados e validados até ao momento do pagamento do primeiro PTR;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demonstrar no decorrer do projeto, o cumprimento das disposições legais aplicáveis (comunitárias e nacionais), a que se encontra sujeita a candidatura, conforme previsto no ponto 18;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demonstrar a sustentabilidade do projeto ‘‘Condomínio de Aldeia” após realização do investimento, num plano de manutenção a 5 (cinco) anos;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986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4912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apresentar concordância da Comissão Municipal de Gestão Integrada de Fogos Rurais (CMGIFR)/Comissão Municipal de Defesa da Floresta (CMDF), comprovada através de ata da reunião, em como o projeto proposto se encontra integrado na rede secundária de faixas de gestão de combustível envolvente às áreas edificadas definido no respetivo Plano Municipal de Defesa da Floresta Contra Incêndios (PMDFCI)/Programa Municipal de Execução de Gestão Integrada de Fogos Rurais (PMEGIFR), e não existe sobreposição/duplo financiamento com outras candidaturas à medida programática “Condomínio de Aldeia”, para as mesmas áreas edificadas, devendo estes ser validados e comprovados até à data de assinatura do TA;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apresentar declarações de autorização dos proprietários ou cópia de edital, quando aplicável, devendo estes ser validados e comprovados até à data de assinatura do TA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2142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2515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incumprimento das condições relativas aos critérios de elegibilidade indicados nos pontos anteriores,  determina a não conformidade da candidatura com o presente Aviso e, consequentemente, a não aprovação da mesma.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4218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4481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Documentos obrigatórios: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Comprovativo de inscrição (captura de ecrã) na plataforma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Balcão dos Fundos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Comprovativo de inscrição (captura de ecrã) na plataforma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SIGA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Declaração de compromisso de honra (Anexo IV) cujo modelo é disponibilizado na página do Aviso;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Declaração que mostre que a entidade possui, ou pode assegurar até à aprovação da candidatura, os meios técnicos, físicos e financeiros e os recursos humanos necessários ao desenvolvimento da operação;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Memória descritiva da candidatura aos projetos ‘‘Condomínio de Aldeia’’, cujo modelo se encontra definido no Anexo III e cujo modelo é disponibilizado na página do Aviso;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Cronograma físico-financeiro cujo modelo é disponibilizado na página do Aviso;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8640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294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Orçamentos para as despesas elegíveis, que não estejam previstas no Anexo VI (ver alínea f) do ponto 13.3);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Cartografia em formato vetorial (</a:t>
            </a:r>
            <a:r>
              <a:rPr lang="pt-PT" sz="2000" i="1" dirty="0" err="1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shapefile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) por projeto “Condomínio de Aldeia” no sistema de coordenadas TM06/ETRS89, cujo modelo de dados se encontra previsto no Anexo VII , nomeadamente:</a:t>
            </a:r>
          </a:p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 err="1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Shapefile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do centroide do projeto “Condomínio de Aldeia”;</a:t>
            </a:r>
          </a:p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 err="1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Shapefile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dos limites das áreas a intervencionar;</a:t>
            </a:r>
          </a:p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 err="1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Shapefile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das áreas de intervenção por ação a intervencionar.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Levantamento fotográfico de todas as áreas a intervencionar (pré-intervenção);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Protocolo(s) de parceria válido(s) entre o proponente e a(s) entidade(s) parceira(s), quando aplicável, devendo este ser validado e comprovado até à data de assinatura do TA;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6891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294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Parecer prévio favorável da CMGIFR/CMDF dos “Condomínio de Aldeia”, definido na alínea m) do ponto 8.1*;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Declarações de autorização dos proprietários ou cópia de edital , quando aplicável, definidas na alínea n) do ponto 8.1*;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Licenças e autorizações prévias à execução dos investimentos, quando aplicável, definidas na alínea o) do ponto 8.1*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16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* O documento pode ser apresentado até à data de assinatura do TA</a:t>
            </a: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9467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26691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Etapas de avaliação das candidaturas:</a:t>
            </a:r>
          </a:p>
          <a:p>
            <a:pPr algn="just">
              <a:lnSpc>
                <a:spcPct val="107000"/>
              </a:lnSpc>
            </a:pPr>
            <a:endParaRPr lang="pt-PT" sz="2000" b="1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Fase 1: Verificação do enquadramento da candidatura nas condições do Aviso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Fase 2: Apuramento do mérito da candidatura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193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2844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Em qualquer das etapas, o FA pode solicitar um Pedido de Esclarecimentos aos documentos submetidos.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 falta de resposta do proponente ao Pedido de Esclarecimento solicitado pelo FA, ou se após resposta se concluir pela falta de fundamento para a revisão da não elegibilidade da candidatura, por falta de enquadramento nas condições do Aviso, a candidatura seguirá para proposta de exclusão, sendo o proponente notificado da decisão.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578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3157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Períodos de duração da execução do projeto e de elegibilidade das despesas elegíveis: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prazo máximo para conclusão da implementação no terreno das tipologias de intervenção aprovadas é de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18 (dezoito) meses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contado a partir da data de assinatura do Termo de Aceitação (TA),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não podendo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em caso algum,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ultrapassar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a data de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30 de setembro de 2025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despesas para serem consideradas elegíveis devem ocorrerem:</a:t>
            </a:r>
          </a:p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entre o primeiro e o último dia de elegibilidade do projeto, que decorre desde a data de submissão da candidatura até ao último dia do período de execução, para despesas referentes na alínea a) do ponto 4.3 (estudos, projetos e assistência técnica, atividades preparatórias e assessorias diretamente ligados à operação); </a:t>
            </a:r>
          </a:p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desde a data de assinatura do TA até ao último dia do período de execução, para as restantes despesas.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1999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34817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Metodologias de pagamento: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Os pagamentos podem ser processados mediante as seguintes modalidades:</a:t>
            </a:r>
          </a:p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Pagamento a Título de Adiantamento (PTA);</a:t>
            </a:r>
          </a:p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Pagamento a Título de Reembolso (PTR).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Os pedidos de pagamento deverão ser formalizados junto do FA via plataforma SIGA, e segundo os procedimentos definidos na OT N.º 01/C08-I01.02/2023.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Os pedidos de pagamento, após submetidos via plataforma SIGA, devem ser oficializados perante o FA através de um email para o endereço eletrónico para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florestas@fundoambiental.pt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7744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36786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processamento do primeiro pagamento em forma de PTA único, será pago num montante correspondente a uma percentagem até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20%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do valor total do apoio aprovado e previsto no TA, devendo ser realizado no prazo máximo até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30 (trinta) dias após a assinatura do mesmo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Os processamentos de pedidos de pagamento PTR, devem ser objeto de solicitação do beneficiário, e estão associados às despesas elegíveis no âmbito da execução do projeto. Os mesmos podendo ser apresentados a todo o tempo, sendo obrigatória a apresentação de pelo menos um pedido PTR por semestre. 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adiantamento recebido deverá ser regularizado através da dedução, em cada pedido de PTR, de uma percentagem – de valor igual à percentagem concedida a título de adiantamento – do valor recebido em cada PTR.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836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008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Modalidades da apresentação de despesas: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custos unitários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com base nos valores apresentados sob a forma de tabelas normalizadas, de acordo com o Anexo VI, sendo a apresentação de faturas ou documentos contabilísticos de valor probatório equivalente, substituídos por relatórios de execução e respetivos comprovantes, definidos na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OT Nº 01/C08-I01.02/2023 – Procedimentos e orientações técnicas e financeiras na sua versão mais atualizada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fatura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para as despesas elegíveis que não constem nas tabelas normalizadas de custos unitários, através de fatura(s) e respetivo(s) comprovativo(s) dos pagamentos efetuados pelo BF, com NIPC do BF, e com as despesas e trabalhos discriminados, com a referência ao Aviso em questão e o respetivo nº de candidatura, em conjunto com os documentos comprovativos da implementação das intervenções, obrigatórios por tipologia de intervenção definidos na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OT N.º 01/C08-I01.02/2023 – Procedimentos e orientações técnicas e financeiras na sua versão mais atualizada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08FC5FC-B8E2-4BE6-94DF-76212C96A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B58B25A-2D32-4382-B237-FD27E8952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7893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9323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Despesas elegíveis: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trabalhos silvícolas, agrícolas e outros trabalhos no âmbito da engenharia florestal e da engenharia agronómica, indispensáveis para a concretização das ações previstas nas tipologias 1 e 2, nomeadamente;</a:t>
            </a:r>
          </a:p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ações relacionadas com a preparação do terreno, plantação, fertilização de fundo e rega na parcela, devidamente identificadas no Anexo VI;</a:t>
            </a:r>
          </a:p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ações de instalação de pastagens permanentes de regadio ou melhoria de pastagens permanentes de sequeiro, devidamente identificadas no Anexo VI;</a:t>
            </a:r>
          </a:p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ações de instalação de vinha e de melhoria de infraestruturas fundiárias, devidamente identificadas no Anexo VI;</a:t>
            </a:r>
          </a:p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ações de proteção de solo e plantas devidamente identificadas no Anexo VI;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ações de silvicultura devidamente identificadas no Anexo VI;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ações de instalação de infraestruturas, rega ou charcas, devidamente identificadas no Anexo VI.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b)	trabalhos de construção civil e outros trabalhos de engenharia indispensáveis para a concretização de ações previstas na tipologia 2 (despesas sujeitas a orçamento conforme indicado na alínea f) do ponto 13.3);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c)	ações imateriais previstas na tipologia 3 até um limite de 10% do investimento elegível apurado;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d)	revisões de preços decorrentes da legislação aplicável e do contrato, até ao limite de 10% do valor elegível dos trabalhos efetivamente executados;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e)	As ações indicadas na alínea c) do ponto 4.3, das quais se excluem as ações abrangidas e financiadas no âmbito do Programa “Aldeia Segura", quando aplicável.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14053C9D-7685-475B-9472-425FF0C015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AF37BA6-695B-45D5-BC63-25C2E5B76C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4791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140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ações de silvicultura devidamente identificadas no Anexo VI;</a:t>
            </a:r>
          </a:p>
          <a:p>
            <a:pPr marL="800100" lvl="1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ações de instalação de infraestruturas, rega ou charcas, devidamente identificadas no Anexo VI.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trabalhos de construção civil e outros trabalhos de engenharia indispensáveis para a concretização de ações previstas na tipologia 2 (despesas sujeitas a orçamento conforme indicado na alínea f) do ponto 13.3);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ações imateriais previstas na tipologia 3 até um limite de 10% do investimento elegível apurado;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revisões de preços decorrentes da legislação aplicável e do contrato, até ao limite de 10% do valor elegível dos trabalhos efetivamente executados;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ações indicadas na alínea c) do ponto 4.3, das quais se excluem as ações abrangidas e financiadas no âmbito do Programa “Aldeia Segura", quando aplicável.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14053C9D-7685-475B-9472-425FF0C015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AF37BA6-695B-45D5-BC63-25C2E5B76C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0289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528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Despesas não elegíveis: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Para além das despesas que não satisfaçam os critérios de elegibilidade estabelecidos no AAC, são consideradas não elegíveis as seguintes despesas: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despesas com aquisição de terrenos e outros imóveis;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aquisição de viaturas, máquinas, ferramentas (manuais e moto-manuais) e equipamentos de proteção individual;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despesas relacionadas com a tipologia referidas no ponto 4.2, alínea a), que envolvam a construção e/ou instalação de infraestruturas desportivas, salvo a instalação de equipamentos outdoor de manutenção e fitness;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9035C68D-0C88-416A-8DD9-E2C9A058F0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34D0A722-1352-4C6F-8AC0-B812C78FC8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2259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juros e encargos relacionados com dívidas ou empréstimos bancários e pagamentos em atraso;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encargos com transações financeiras e outros custos puramente financeiros, exceto os relacionados com custos de serviços financeiros impostos pelo contrato de projeto;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reservas para perdas ou potenciais responsabilidades futuras;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aquisição de bens em estado de uso;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imposto sobre Valor Acrescentado (IVA);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multas, penalidades e custos de litigação;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despesas objeto de financiamento por outros programas nacionais ou comunitários;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9035C68D-0C88-416A-8DD9-E2C9A058F0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34D0A722-1352-4C6F-8AC0-B812C78FC8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4076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3199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despesas com manutenção de rede viária florestal;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despesas com recursos humanos do BF, salvo as despesas previstas no Anexo VI do AAC;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despesas de consumo corrente ou despesas de funcionamento;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custos com a manutenção e operação das tipologias de intervenção a implementar;</a:t>
            </a:r>
          </a:p>
          <a:p>
            <a:pPr marL="457200" indent="-45720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custos associados a faturas cujo NIPC não seja o do BF.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9035C68D-0C88-416A-8DD9-E2C9A058F0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34D0A722-1352-4C6F-8AC0-B812C78FC8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1759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2339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Observância das disposições legais aplicáveis 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Contratação pública (CCP)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Igualdade de oportunidades e de género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Tratamento de dados pessoais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Publicitação dos apoios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AC28FA22-D0BD-49D2-B499-B530E9C70E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F3A27E1-AA54-403A-BCC8-32E34E35D4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9488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3701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Contactos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Os pedidos de informação ou de esclarecimento relativamente ao presente Aviso devem ser dirigidos para o endereço eletrónico</a:t>
            </a:r>
          </a:p>
          <a:p>
            <a:pPr algn="ctr">
              <a:lnSpc>
                <a:spcPct val="107000"/>
              </a:lnSpc>
              <a:spcAft>
                <a:spcPts val="1200"/>
              </a:spcAft>
            </a:pPr>
            <a:r>
              <a:rPr lang="pt-PT" sz="24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florestas@fundoambiental.pt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Todos os pedidos de informação devem incluir no “Assunto”: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nº do Aviso</a:t>
            </a: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nº de candidatura, desde que este esteja atribuído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AC28FA22-D0BD-49D2-B499-B530E9C70E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F3A27E1-AA54-403A-BCC8-32E34E35D4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3434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46020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Principais alterações ao Aviso N.º 04/C08-i01.01/2023 – Elegibilidade </a:t>
            </a:r>
          </a:p>
          <a:p>
            <a:pPr marL="457200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entidades elegíveis foram reduzidas para:</a:t>
            </a:r>
          </a:p>
          <a:p>
            <a:pPr marL="914400" lvl="1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autarquias locais;</a:t>
            </a:r>
          </a:p>
          <a:p>
            <a:pPr marL="914400" lvl="1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comunidades intermunicipais (CIM).</a:t>
            </a:r>
          </a:p>
          <a:p>
            <a:pPr marL="914400" lvl="1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457200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restantes entidades elegíveis no Aviso anterior, podem participar como parceiras.</a:t>
            </a:r>
          </a:p>
          <a:p>
            <a:pPr marL="457200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Cada projeto deve apresentar no mínimo um total de 3 Condomínios de Aldeia.</a:t>
            </a:r>
          </a:p>
          <a:p>
            <a:pPr marL="457200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As tipologias foram reduzidas a 3, de modo a simplificar a elaboração dos projetos, e para estarem de acordo com as medidas previstas no Anexo VI, dos custos unitários.</a:t>
            </a:r>
          </a:p>
          <a:p>
            <a:pPr marL="457200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C00CB1E8-AEB6-4DEF-B428-21064AD9BA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F334610B-4FE3-42C5-97C6-BFB9EDB004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06054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3657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Principais alterações ao Aviso N.º 04/C08-i01.01/2023 – Candidatura </a:t>
            </a:r>
          </a:p>
          <a:p>
            <a:pPr marL="457200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Os proponentes, de maneira a poderem candidatar-se ao Aviso, precisam estar registados no Balcão dos Fundos e na plataforma SIGA.</a:t>
            </a:r>
          </a:p>
          <a:p>
            <a:pPr marL="457200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Os documentos a apresentar foram simplificados e padronizados, existindo diversos modelos disponíveis na página do Aviso.</a:t>
            </a:r>
          </a:p>
          <a:p>
            <a:pPr marL="457200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cartografia a apresentar necessita de obedecer a um modelo de dados, de modo a facilitar, tanto a elaboração como a análise dos valores propostos, que apresentam custos unitários associados essencialmente a áreas de intervenção.</a:t>
            </a:r>
          </a:p>
          <a:p>
            <a:pPr marL="457200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C00CB1E8-AEB6-4DEF-B428-21064AD9BA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F334610B-4FE3-42C5-97C6-BFB9EDB004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284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1856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Principais alterações ao Aviso N.º 04/C08-i01.01/2023 – Execução</a:t>
            </a:r>
          </a:p>
          <a:p>
            <a:pPr marL="457200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Existem apenas duas modalidades de pagamento:</a:t>
            </a:r>
          </a:p>
          <a:p>
            <a:pPr marL="914400" lvl="1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Adiantamento (PTA)</a:t>
            </a:r>
          </a:p>
          <a:p>
            <a:pPr marL="914400" lvl="1" indent="-457200" algn="just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Reembolso (PTR)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44695040-4699-473E-BCD2-5C75DB396A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98E415E1-7669-46DE-8C13-B517299292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67050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1856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Página FA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hlinkClick r:id="rId4"/>
              </a:rPr>
              <a:t>https://www.fundoambiental.pt/home.aspx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b="1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b="1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AC28FA22-D0BD-49D2-B499-B530E9C70E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F3A27E1-AA54-403A-BCC8-32E34E35D4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8235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9A01B5F-E997-4187-A563-8B66A6DB262E}"/>
              </a:ext>
            </a:extLst>
          </p:cNvPr>
          <p:cNvSpPr/>
          <p:nvPr/>
        </p:nvSpPr>
        <p:spPr>
          <a:xfrm>
            <a:off x="8774722" y="0"/>
            <a:ext cx="3417277" cy="501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4C974EC-11FE-46F4-AE1D-0ADAFABF1D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273" y="0"/>
            <a:ext cx="96354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090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1373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Página Aviso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hlinkClick r:id="rId4"/>
              </a:rPr>
              <a:t>https://www.fundoambiental.pt/apoios-prr/c8-florestas/05c08-i012023-condominio-de-aldeia.aspx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endParaRPr lang="pt-PT" sz="2000" b="1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AC28FA22-D0BD-49D2-B499-B530E9C70E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F3A27E1-AA54-403A-BCC8-32E34E35D4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60918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B0BC3B3D-97A9-4B6C-B83E-C8EB978F61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9147" y="0"/>
            <a:ext cx="9593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1618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06A9E48-8E06-4878-B5D6-D85D337766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6149" y="0"/>
            <a:ext cx="97397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3677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9A01B5F-E997-4187-A563-8B66A6DB262E}"/>
              </a:ext>
            </a:extLst>
          </p:cNvPr>
          <p:cNvSpPr/>
          <p:nvPr/>
        </p:nvSpPr>
        <p:spPr>
          <a:xfrm>
            <a:off x="8651632" y="0"/>
            <a:ext cx="3540368" cy="501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CF8B8753-1281-430C-969E-757162A38C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23"/>
          <a:stretch/>
        </p:blipFill>
        <p:spPr>
          <a:xfrm>
            <a:off x="1212671" y="0"/>
            <a:ext cx="97666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6086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9A01B5F-E997-4187-A563-8B66A6DB262E}"/>
              </a:ext>
            </a:extLst>
          </p:cNvPr>
          <p:cNvSpPr/>
          <p:nvPr/>
        </p:nvSpPr>
        <p:spPr>
          <a:xfrm>
            <a:off x="8651632" y="0"/>
            <a:ext cx="3540368" cy="501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CF8B8753-1281-430C-969E-757162A38C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23"/>
          <a:stretch/>
        </p:blipFill>
        <p:spPr>
          <a:xfrm>
            <a:off x="1212671" y="0"/>
            <a:ext cx="9766658" cy="6858000"/>
          </a:xfrm>
          <a:prstGeom prst="rect">
            <a:avLst/>
          </a:prstGeom>
        </p:spPr>
      </p:pic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06743722-4CDA-4226-BDC9-7311450AFBE1}"/>
              </a:ext>
            </a:extLst>
          </p:cNvPr>
          <p:cNvSpPr/>
          <p:nvPr/>
        </p:nvSpPr>
        <p:spPr>
          <a:xfrm>
            <a:off x="4448908" y="5987561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799190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9A01B5F-E997-4187-A563-8B66A6DB262E}"/>
              </a:ext>
            </a:extLst>
          </p:cNvPr>
          <p:cNvSpPr/>
          <p:nvPr/>
        </p:nvSpPr>
        <p:spPr>
          <a:xfrm>
            <a:off x="8651632" y="0"/>
            <a:ext cx="3540368" cy="501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CF8B8753-1281-430C-969E-757162A38C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23"/>
          <a:stretch/>
        </p:blipFill>
        <p:spPr>
          <a:xfrm>
            <a:off x="1212671" y="0"/>
            <a:ext cx="9766658" cy="6858000"/>
          </a:xfrm>
          <a:prstGeom prst="rect">
            <a:avLst/>
          </a:prstGeom>
        </p:spPr>
      </p:pic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06743722-4CDA-4226-BDC9-7311450AFBE1}"/>
              </a:ext>
            </a:extLst>
          </p:cNvPr>
          <p:cNvSpPr/>
          <p:nvPr/>
        </p:nvSpPr>
        <p:spPr>
          <a:xfrm>
            <a:off x="7288824" y="6224953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Seta: Para a Esquerda 5">
            <a:extLst>
              <a:ext uri="{FF2B5EF4-FFF2-40B4-BE49-F238E27FC236}">
                <a16:creationId xmlns:a16="http://schemas.microsoft.com/office/drawing/2014/main" id="{D5680568-3EEF-44A9-890E-C51181984FBB}"/>
              </a:ext>
            </a:extLst>
          </p:cNvPr>
          <p:cNvSpPr/>
          <p:nvPr/>
        </p:nvSpPr>
        <p:spPr>
          <a:xfrm>
            <a:off x="4448908" y="5987561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3984419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2FA5EE7-94BA-4B2B-833B-82455341C9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4" b="-1"/>
          <a:stretch/>
        </p:blipFill>
        <p:spPr>
          <a:xfrm>
            <a:off x="1249123" y="0"/>
            <a:ext cx="9693753" cy="6857999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9A01B5F-E997-4187-A563-8B66A6DB262E}"/>
              </a:ext>
            </a:extLst>
          </p:cNvPr>
          <p:cNvSpPr/>
          <p:nvPr/>
        </p:nvSpPr>
        <p:spPr>
          <a:xfrm>
            <a:off x="1424353" y="1134207"/>
            <a:ext cx="6348047" cy="501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4279218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2FA5EE7-94BA-4B2B-833B-82455341C9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4" b="-1"/>
          <a:stretch/>
        </p:blipFill>
        <p:spPr>
          <a:xfrm>
            <a:off x="1249123" y="0"/>
            <a:ext cx="9693753" cy="6857999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9A01B5F-E997-4187-A563-8B66A6DB262E}"/>
              </a:ext>
            </a:extLst>
          </p:cNvPr>
          <p:cNvSpPr/>
          <p:nvPr/>
        </p:nvSpPr>
        <p:spPr>
          <a:xfrm>
            <a:off x="1424353" y="1134207"/>
            <a:ext cx="6348047" cy="501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Seta: Para a Esquerda 5">
            <a:extLst>
              <a:ext uri="{FF2B5EF4-FFF2-40B4-BE49-F238E27FC236}">
                <a16:creationId xmlns:a16="http://schemas.microsoft.com/office/drawing/2014/main" id="{0C10B2A2-34C3-4054-8842-8B9B99A6957E}"/>
              </a:ext>
            </a:extLst>
          </p:cNvPr>
          <p:cNvSpPr/>
          <p:nvPr/>
        </p:nvSpPr>
        <p:spPr>
          <a:xfrm>
            <a:off x="3182816" y="3648808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7648589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2FA5EE7-94BA-4B2B-833B-82455341C9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4" b="-1"/>
          <a:stretch/>
        </p:blipFill>
        <p:spPr>
          <a:xfrm>
            <a:off x="1249123" y="0"/>
            <a:ext cx="9693753" cy="6857999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9A01B5F-E997-4187-A563-8B66A6DB262E}"/>
              </a:ext>
            </a:extLst>
          </p:cNvPr>
          <p:cNvSpPr/>
          <p:nvPr/>
        </p:nvSpPr>
        <p:spPr>
          <a:xfrm>
            <a:off x="1424353" y="1134207"/>
            <a:ext cx="6348047" cy="501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Seta: Para a Esquerda 5">
            <a:extLst>
              <a:ext uri="{FF2B5EF4-FFF2-40B4-BE49-F238E27FC236}">
                <a16:creationId xmlns:a16="http://schemas.microsoft.com/office/drawing/2014/main" id="{0C10B2A2-34C3-4054-8842-8B9B99A6957E}"/>
              </a:ext>
            </a:extLst>
          </p:cNvPr>
          <p:cNvSpPr/>
          <p:nvPr/>
        </p:nvSpPr>
        <p:spPr>
          <a:xfrm>
            <a:off x="3182816" y="3648808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Seta: Divisa 1">
            <a:extLst>
              <a:ext uri="{FF2B5EF4-FFF2-40B4-BE49-F238E27FC236}">
                <a16:creationId xmlns:a16="http://schemas.microsoft.com/office/drawing/2014/main" id="{B93B0230-D880-4943-A141-3E728D437BB8}"/>
              </a:ext>
            </a:extLst>
          </p:cNvPr>
          <p:cNvSpPr/>
          <p:nvPr/>
        </p:nvSpPr>
        <p:spPr>
          <a:xfrm>
            <a:off x="958977" y="4255477"/>
            <a:ext cx="290146" cy="158262"/>
          </a:xfrm>
          <a:prstGeom prst="chevron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7" name="Seta: Divisa 6">
            <a:extLst>
              <a:ext uri="{FF2B5EF4-FFF2-40B4-BE49-F238E27FC236}">
                <a16:creationId xmlns:a16="http://schemas.microsoft.com/office/drawing/2014/main" id="{00D6B2AD-1B11-4CB3-89EC-097CACCA6053}"/>
              </a:ext>
            </a:extLst>
          </p:cNvPr>
          <p:cNvSpPr/>
          <p:nvPr/>
        </p:nvSpPr>
        <p:spPr>
          <a:xfrm>
            <a:off x="958977" y="4000500"/>
            <a:ext cx="290146" cy="158262"/>
          </a:xfrm>
          <a:prstGeom prst="chevron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8" name="Seta: Divisa 7">
            <a:extLst>
              <a:ext uri="{FF2B5EF4-FFF2-40B4-BE49-F238E27FC236}">
                <a16:creationId xmlns:a16="http://schemas.microsoft.com/office/drawing/2014/main" id="{C574B66E-410C-4476-BC5A-C6AE35C9552C}"/>
              </a:ext>
            </a:extLst>
          </p:cNvPr>
          <p:cNvSpPr/>
          <p:nvPr/>
        </p:nvSpPr>
        <p:spPr>
          <a:xfrm>
            <a:off x="958977" y="4528039"/>
            <a:ext cx="290146" cy="158262"/>
          </a:xfrm>
          <a:prstGeom prst="chevron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9" name="Seta: Divisa 8">
            <a:extLst>
              <a:ext uri="{FF2B5EF4-FFF2-40B4-BE49-F238E27FC236}">
                <a16:creationId xmlns:a16="http://schemas.microsoft.com/office/drawing/2014/main" id="{B20CE765-5270-479B-8794-E89EF5B8A483}"/>
              </a:ext>
            </a:extLst>
          </p:cNvPr>
          <p:cNvSpPr/>
          <p:nvPr/>
        </p:nvSpPr>
        <p:spPr>
          <a:xfrm>
            <a:off x="958977" y="4800601"/>
            <a:ext cx="290146" cy="158262"/>
          </a:xfrm>
          <a:prstGeom prst="chevron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97013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2FA5EE7-94BA-4B2B-833B-82455341C9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4" b="-1"/>
          <a:stretch/>
        </p:blipFill>
        <p:spPr>
          <a:xfrm>
            <a:off x="1249123" y="0"/>
            <a:ext cx="9693753" cy="6857999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9A01B5F-E997-4187-A563-8B66A6DB262E}"/>
              </a:ext>
            </a:extLst>
          </p:cNvPr>
          <p:cNvSpPr/>
          <p:nvPr/>
        </p:nvSpPr>
        <p:spPr>
          <a:xfrm>
            <a:off x="1424353" y="1134207"/>
            <a:ext cx="6348047" cy="501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Seta: Para a Esquerda 5">
            <a:extLst>
              <a:ext uri="{FF2B5EF4-FFF2-40B4-BE49-F238E27FC236}">
                <a16:creationId xmlns:a16="http://schemas.microsoft.com/office/drawing/2014/main" id="{0C10B2A2-34C3-4054-8842-8B9B99A6957E}"/>
              </a:ext>
            </a:extLst>
          </p:cNvPr>
          <p:cNvSpPr/>
          <p:nvPr/>
        </p:nvSpPr>
        <p:spPr>
          <a:xfrm>
            <a:off x="3182816" y="3648808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Seta: Divisa 1">
            <a:extLst>
              <a:ext uri="{FF2B5EF4-FFF2-40B4-BE49-F238E27FC236}">
                <a16:creationId xmlns:a16="http://schemas.microsoft.com/office/drawing/2014/main" id="{B93B0230-D880-4943-A141-3E728D437BB8}"/>
              </a:ext>
            </a:extLst>
          </p:cNvPr>
          <p:cNvSpPr/>
          <p:nvPr/>
        </p:nvSpPr>
        <p:spPr>
          <a:xfrm>
            <a:off x="958977" y="4255477"/>
            <a:ext cx="290146" cy="158262"/>
          </a:xfrm>
          <a:prstGeom prst="chevron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7" name="Seta: Divisa 6">
            <a:extLst>
              <a:ext uri="{FF2B5EF4-FFF2-40B4-BE49-F238E27FC236}">
                <a16:creationId xmlns:a16="http://schemas.microsoft.com/office/drawing/2014/main" id="{00D6B2AD-1B11-4CB3-89EC-097CACCA6053}"/>
              </a:ext>
            </a:extLst>
          </p:cNvPr>
          <p:cNvSpPr/>
          <p:nvPr/>
        </p:nvSpPr>
        <p:spPr>
          <a:xfrm>
            <a:off x="958977" y="4000500"/>
            <a:ext cx="290146" cy="158262"/>
          </a:xfrm>
          <a:prstGeom prst="chevron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8" name="Seta: Divisa 7">
            <a:extLst>
              <a:ext uri="{FF2B5EF4-FFF2-40B4-BE49-F238E27FC236}">
                <a16:creationId xmlns:a16="http://schemas.microsoft.com/office/drawing/2014/main" id="{C574B66E-410C-4476-BC5A-C6AE35C9552C}"/>
              </a:ext>
            </a:extLst>
          </p:cNvPr>
          <p:cNvSpPr/>
          <p:nvPr/>
        </p:nvSpPr>
        <p:spPr>
          <a:xfrm>
            <a:off x="958977" y="4528039"/>
            <a:ext cx="290146" cy="158262"/>
          </a:xfrm>
          <a:prstGeom prst="chevron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9" name="Seta: Divisa 8">
            <a:extLst>
              <a:ext uri="{FF2B5EF4-FFF2-40B4-BE49-F238E27FC236}">
                <a16:creationId xmlns:a16="http://schemas.microsoft.com/office/drawing/2014/main" id="{B20CE765-5270-479B-8794-E89EF5B8A483}"/>
              </a:ext>
            </a:extLst>
          </p:cNvPr>
          <p:cNvSpPr/>
          <p:nvPr/>
        </p:nvSpPr>
        <p:spPr>
          <a:xfrm>
            <a:off x="958977" y="4800601"/>
            <a:ext cx="290146" cy="158262"/>
          </a:xfrm>
          <a:prstGeom prst="chevron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10" name="Seta: Para a Esquerda 9">
            <a:extLst>
              <a:ext uri="{FF2B5EF4-FFF2-40B4-BE49-F238E27FC236}">
                <a16:creationId xmlns:a16="http://schemas.microsoft.com/office/drawing/2014/main" id="{F1A7BAE4-1589-4713-AAF9-0EFF4C1DC09D}"/>
              </a:ext>
            </a:extLst>
          </p:cNvPr>
          <p:cNvSpPr/>
          <p:nvPr/>
        </p:nvSpPr>
        <p:spPr>
          <a:xfrm>
            <a:off x="6359770" y="5172808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3065776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9A01B5F-E997-4187-A563-8B66A6DB262E}"/>
              </a:ext>
            </a:extLst>
          </p:cNvPr>
          <p:cNvSpPr/>
          <p:nvPr/>
        </p:nvSpPr>
        <p:spPr>
          <a:xfrm>
            <a:off x="8651632" y="0"/>
            <a:ext cx="3540368" cy="501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CF8B8753-1281-430C-969E-757162A38C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23"/>
          <a:stretch/>
        </p:blipFill>
        <p:spPr>
          <a:xfrm>
            <a:off x="1212671" y="0"/>
            <a:ext cx="9766658" cy="6858000"/>
          </a:xfrm>
          <a:prstGeom prst="rect">
            <a:avLst/>
          </a:prstGeom>
        </p:spPr>
      </p:pic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06743722-4CDA-4226-BDC9-7311450AFBE1}"/>
              </a:ext>
            </a:extLst>
          </p:cNvPr>
          <p:cNvSpPr/>
          <p:nvPr/>
        </p:nvSpPr>
        <p:spPr>
          <a:xfrm>
            <a:off x="7763609" y="4246684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97029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CE43341-F1F5-4166-8CF4-F5EC57F12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1901"/>
            <a:ext cx="12192000" cy="585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72588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CE43341-F1F5-4166-8CF4-F5EC57F12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1901"/>
            <a:ext cx="12192000" cy="5854197"/>
          </a:xfrm>
          <a:prstGeom prst="rect">
            <a:avLst/>
          </a:prstGeom>
        </p:spPr>
      </p:pic>
      <p:sp>
        <p:nvSpPr>
          <p:cNvPr id="3" name="Seta: Para a Esquerda 2">
            <a:extLst>
              <a:ext uri="{FF2B5EF4-FFF2-40B4-BE49-F238E27FC236}">
                <a16:creationId xmlns:a16="http://schemas.microsoft.com/office/drawing/2014/main" id="{E1744C42-D90A-4A54-A65D-EC440FBE3CC4}"/>
              </a:ext>
            </a:extLst>
          </p:cNvPr>
          <p:cNvSpPr/>
          <p:nvPr/>
        </p:nvSpPr>
        <p:spPr>
          <a:xfrm>
            <a:off x="1582617" y="1389184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0785610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F50AC3C-A140-41BD-BCB4-235F43EBAA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941" t="34602" r="18466" b="18559"/>
          <a:stretch/>
        </p:blipFill>
        <p:spPr>
          <a:xfrm>
            <a:off x="1821925" y="0"/>
            <a:ext cx="74694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55575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CE43341-F1F5-4166-8CF4-F5EC57F12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1901"/>
            <a:ext cx="12192000" cy="585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00120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CE43341-F1F5-4166-8CF4-F5EC57F12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1901"/>
            <a:ext cx="12192000" cy="5854197"/>
          </a:xfrm>
          <a:prstGeom prst="rect">
            <a:avLst/>
          </a:prstGeom>
        </p:spPr>
      </p:pic>
      <p:sp>
        <p:nvSpPr>
          <p:cNvPr id="3" name="Seta: Para Baixo 2">
            <a:extLst>
              <a:ext uri="{FF2B5EF4-FFF2-40B4-BE49-F238E27FC236}">
                <a16:creationId xmlns:a16="http://schemas.microsoft.com/office/drawing/2014/main" id="{422B1F10-E403-4276-9C55-6925D9FE1B4B}"/>
              </a:ext>
            </a:extLst>
          </p:cNvPr>
          <p:cNvSpPr/>
          <p:nvPr/>
        </p:nvSpPr>
        <p:spPr>
          <a:xfrm>
            <a:off x="8080813" y="103067"/>
            <a:ext cx="382251" cy="398834"/>
          </a:xfrm>
          <a:prstGeom prst="down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9566736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CE43341-F1F5-4166-8CF4-F5EC57F12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1901"/>
            <a:ext cx="12192000" cy="5854197"/>
          </a:xfrm>
          <a:prstGeom prst="rect">
            <a:avLst/>
          </a:prstGeom>
        </p:spPr>
      </p:pic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44E41278-498E-4DD8-B220-177B91F74C93}"/>
              </a:ext>
            </a:extLst>
          </p:cNvPr>
          <p:cNvSpPr/>
          <p:nvPr/>
        </p:nvSpPr>
        <p:spPr>
          <a:xfrm>
            <a:off x="1611800" y="1661559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4148086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4A6C4EC-27B3-4EB1-90F8-31C51AB03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1776"/>
            <a:ext cx="12192000" cy="5854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45788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4A6C4EC-27B3-4EB1-90F8-31C51AB03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1776"/>
            <a:ext cx="12192000" cy="5854448"/>
          </a:xfrm>
          <a:prstGeom prst="rect">
            <a:avLst/>
          </a:prstGeom>
        </p:spPr>
      </p:pic>
      <p:sp>
        <p:nvSpPr>
          <p:cNvPr id="3" name="Seta: Para a Esquerda 2">
            <a:extLst>
              <a:ext uri="{FF2B5EF4-FFF2-40B4-BE49-F238E27FC236}">
                <a16:creationId xmlns:a16="http://schemas.microsoft.com/office/drawing/2014/main" id="{BEB8D715-5E1F-4BD9-811B-3E6E4D73A4C6}"/>
              </a:ext>
            </a:extLst>
          </p:cNvPr>
          <p:cNvSpPr/>
          <p:nvPr/>
        </p:nvSpPr>
        <p:spPr>
          <a:xfrm>
            <a:off x="1611800" y="1904751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9416453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F6E984B-8F15-4A16-845F-480CAD8675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8132"/>
            <a:ext cx="12192000" cy="5841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56774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F6E984B-8F15-4A16-845F-480CAD8675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8132"/>
            <a:ext cx="12192000" cy="5841735"/>
          </a:xfrm>
          <a:prstGeom prst="rect">
            <a:avLst/>
          </a:prstGeom>
        </p:spPr>
      </p:pic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CD97A1B8-5D72-4CD4-99AD-B448A30EBAB4}"/>
              </a:ext>
            </a:extLst>
          </p:cNvPr>
          <p:cNvSpPr/>
          <p:nvPr/>
        </p:nvSpPr>
        <p:spPr>
          <a:xfrm>
            <a:off x="2244098" y="1943661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6163659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2DE953-EDEC-4F6A-B059-57DA6C77D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0926"/>
            <a:ext cx="12192000" cy="539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29697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2DE953-EDEC-4F6A-B059-57DA6C77D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0926"/>
            <a:ext cx="12192000" cy="5396148"/>
          </a:xfrm>
          <a:prstGeom prst="rect">
            <a:avLst/>
          </a:prstGeom>
        </p:spPr>
      </p:pic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0A5E19A8-E194-4C21-B7AD-F1217E2DB92B}"/>
              </a:ext>
            </a:extLst>
          </p:cNvPr>
          <p:cNvSpPr/>
          <p:nvPr/>
        </p:nvSpPr>
        <p:spPr>
          <a:xfrm>
            <a:off x="1040860" y="2587557"/>
            <a:ext cx="1001949" cy="311286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5351040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1BA6375-DA70-43B6-8C0E-715EB3523B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4599"/>
            <a:ext cx="12192000" cy="4848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1491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1BA6375-DA70-43B6-8C0E-715EB3523B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4599"/>
            <a:ext cx="12192000" cy="4848802"/>
          </a:xfrm>
          <a:prstGeom prst="rect">
            <a:avLst/>
          </a:prstGeom>
        </p:spPr>
      </p:pic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B9605827-00D8-43E6-991F-18A52C85BD84}"/>
              </a:ext>
            </a:extLst>
          </p:cNvPr>
          <p:cNvSpPr/>
          <p:nvPr/>
        </p:nvSpPr>
        <p:spPr>
          <a:xfrm>
            <a:off x="1128409" y="2393004"/>
            <a:ext cx="1001949" cy="311286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2810647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D785CF5-DE76-44B8-B06D-1678EFB40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9626"/>
            <a:ext cx="12192000" cy="5758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86325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D785CF5-DE76-44B8-B06D-1678EFB40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9626"/>
            <a:ext cx="12192000" cy="5758748"/>
          </a:xfrm>
          <a:prstGeom prst="rect">
            <a:avLst/>
          </a:prstGeom>
        </p:spPr>
      </p:pic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1CBD0951-FBD9-4E0F-BFFC-99288DC699A8}"/>
              </a:ext>
            </a:extLst>
          </p:cNvPr>
          <p:cNvSpPr/>
          <p:nvPr/>
        </p:nvSpPr>
        <p:spPr>
          <a:xfrm>
            <a:off x="1760707" y="1945531"/>
            <a:ext cx="1001949" cy="311286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6663410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2E4D15F-007D-46AB-8859-647399C2C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6740"/>
            <a:ext cx="12192000" cy="584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60367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2E4D15F-007D-46AB-8859-647399C2C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6740"/>
            <a:ext cx="12192000" cy="5844520"/>
          </a:xfrm>
          <a:prstGeom prst="rect">
            <a:avLst/>
          </a:prstGeom>
        </p:spPr>
      </p:pic>
      <p:sp>
        <p:nvSpPr>
          <p:cNvPr id="6" name="Seta: Para a Esquerda 5">
            <a:extLst>
              <a:ext uri="{FF2B5EF4-FFF2-40B4-BE49-F238E27FC236}">
                <a16:creationId xmlns:a16="http://schemas.microsoft.com/office/drawing/2014/main" id="{A80EE8DF-4617-4A10-9698-87B00886A82C}"/>
              </a:ext>
            </a:extLst>
          </p:cNvPr>
          <p:cNvSpPr/>
          <p:nvPr/>
        </p:nvSpPr>
        <p:spPr>
          <a:xfrm>
            <a:off x="3022310" y="1768563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4227811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2E4D15F-007D-46AB-8859-647399C2C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6740"/>
            <a:ext cx="12192000" cy="5844520"/>
          </a:xfrm>
          <a:prstGeom prst="rect">
            <a:avLst/>
          </a:prstGeom>
        </p:spPr>
      </p:pic>
      <p:sp>
        <p:nvSpPr>
          <p:cNvPr id="6" name="Seta: Para a Esquerda 5">
            <a:extLst>
              <a:ext uri="{FF2B5EF4-FFF2-40B4-BE49-F238E27FC236}">
                <a16:creationId xmlns:a16="http://schemas.microsoft.com/office/drawing/2014/main" id="{A80EE8DF-4617-4A10-9698-87B00886A82C}"/>
              </a:ext>
            </a:extLst>
          </p:cNvPr>
          <p:cNvSpPr/>
          <p:nvPr/>
        </p:nvSpPr>
        <p:spPr>
          <a:xfrm>
            <a:off x="2749936" y="3077308"/>
            <a:ext cx="615834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/>
              <a:t>1º</a:t>
            </a:r>
          </a:p>
        </p:txBody>
      </p:sp>
    </p:spTree>
    <p:extLst>
      <p:ext uri="{BB962C8B-B14F-4D97-AF65-F5344CB8AC3E}">
        <p14:creationId xmlns:p14="http://schemas.microsoft.com/office/powerpoint/2010/main" val="302216065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2E4D15F-007D-46AB-8859-647399C2C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6740"/>
            <a:ext cx="12192000" cy="5844520"/>
          </a:xfrm>
          <a:prstGeom prst="rect">
            <a:avLst/>
          </a:prstGeom>
        </p:spPr>
      </p:pic>
      <p:sp>
        <p:nvSpPr>
          <p:cNvPr id="7" name="Seta: Para a Esquerda 6">
            <a:extLst>
              <a:ext uri="{FF2B5EF4-FFF2-40B4-BE49-F238E27FC236}">
                <a16:creationId xmlns:a16="http://schemas.microsoft.com/office/drawing/2014/main" id="{E76D0C80-1394-4EE2-9142-E6356EBE4E86}"/>
              </a:ext>
            </a:extLst>
          </p:cNvPr>
          <p:cNvSpPr/>
          <p:nvPr/>
        </p:nvSpPr>
        <p:spPr>
          <a:xfrm>
            <a:off x="2749936" y="3077308"/>
            <a:ext cx="615834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/>
              <a:t>1º</a:t>
            </a:r>
          </a:p>
        </p:txBody>
      </p:sp>
      <p:sp>
        <p:nvSpPr>
          <p:cNvPr id="8" name="Seta: Para a Esquerda 7">
            <a:extLst>
              <a:ext uri="{FF2B5EF4-FFF2-40B4-BE49-F238E27FC236}">
                <a16:creationId xmlns:a16="http://schemas.microsoft.com/office/drawing/2014/main" id="{2F5DF945-ADC8-4AA8-A79D-8A906DA4FA5E}"/>
              </a:ext>
            </a:extLst>
          </p:cNvPr>
          <p:cNvSpPr/>
          <p:nvPr/>
        </p:nvSpPr>
        <p:spPr>
          <a:xfrm>
            <a:off x="2950975" y="1760831"/>
            <a:ext cx="615834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/>
              <a:t>2º</a:t>
            </a:r>
          </a:p>
        </p:txBody>
      </p:sp>
    </p:spTree>
    <p:extLst>
      <p:ext uri="{BB962C8B-B14F-4D97-AF65-F5344CB8AC3E}">
        <p14:creationId xmlns:p14="http://schemas.microsoft.com/office/powerpoint/2010/main" val="185948528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30E4A84-7B4C-452E-A968-647395220B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3556"/>
            <a:ext cx="12192000" cy="5850887"/>
          </a:xfrm>
          <a:prstGeom prst="rect">
            <a:avLst/>
          </a:prstGeom>
        </p:spPr>
      </p:pic>
      <p:sp>
        <p:nvSpPr>
          <p:cNvPr id="6" name="Seta: Para a Esquerda 5">
            <a:extLst>
              <a:ext uri="{FF2B5EF4-FFF2-40B4-BE49-F238E27FC236}">
                <a16:creationId xmlns:a16="http://schemas.microsoft.com/office/drawing/2014/main" id="{9F3332C3-99AA-4C35-A71B-FE1C0CD3A82A}"/>
              </a:ext>
            </a:extLst>
          </p:cNvPr>
          <p:cNvSpPr/>
          <p:nvPr/>
        </p:nvSpPr>
        <p:spPr>
          <a:xfrm>
            <a:off x="1154599" y="2021482"/>
            <a:ext cx="2180492" cy="35169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6427433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16C4A75-B992-4113-84F5-E748DBBB4A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313" y="188999"/>
            <a:ext cx="216000" cy="64800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BC2E6A0-C903-4221-8B4B-3FDC73BECB99}"/>
              </a:ext>
            </a:extLst>
          </p:cNvPr>
          <p:cNvSpPr txBox="1"/>
          <p:nvPr/>
        </p:nvSpPr>
        <p:spPr>
          <a:xfrm>
            <a:off x="661081" y="708636"/>
            <a:ext cx="10508294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Investimento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RE-C08-i01 -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Transformação da Paisagem dos Territórios de Floresta Vulneráveis  </a:t>
            </a:r>
          </a:p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Condomínio de Aldeia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000" dirty="0">
                <a:solidFill>
                  <a:schemeClr val="accent6">
                    <a:lumMod val="50000"/>
                  </a:schemeClr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Aviso N.º 05/C08-i01.01/2023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FF8781-646F-4F1C-82FA-C18A5B6337D3}"/>
              </a:ext>
            </a:extLst>
          </p:cNvPr>
          <p:cNvSpPr txBox="1"/>
          <p:nvPr/>
        </p:nvSpPr>
        <p:spPr>
          <a:xfrm>
            <a:off x="661081" y="1815418"/>
            <a:ext cx="11322606" cy="890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200"/>
              </a:spcAft>
            </a:pPr>
            <a:r>
              <a:rPr lang="pt-PT" sz="20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Caso prático</a:t>
            </a:r>
            <a:endParaRPr lang="pt-PT" sz="2000" dirty="0">
              <a:solidFill>
                <a:schemeClr val="accent6">
                  <a:lumMod val="50000"/>
                </a:schemeClr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1200"/>
              </a:spcAft>
              <a:buFont typeface="Calibri Light" panose="020F0302020204030204" pitchFamily="34" charset="0"/>
              <a:buChar char="―"/>
            </a:pPr>
            <a:endParaRPr lang="pt-PT" sz="2000" dirty="0">
              <a:solidFill>
                <a:schemeClr val="accent6">
                  <a:lumMod val="50000"/>
                </a:schemeClr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2D9D61BD-CEE2-41A7-9D01-5EDF36BA6E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494" y="2260540"/>
            <a:ext cx="7247467" cy="3740901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00EF745C-EA39-4A1A-A6BE-D1DF1A81FC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3" y="0"/>
            <a:ext cx="1826310" cy="720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8B58909F-BC71-4A76-905F-2684BB9854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05" y="6138000"/>
            <a:ext cx="5221395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52109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2422</TotalTime>
  <Words>5402</Words>
  <Application>Microsoft Office PowerPoint</Application>
  <PresentationFormat>Ecrã Panorâmico</PresentationFormat>
  <Paragraphs>404</Paragraphs>
  <Slides>78</Slides>
  <Notes>46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78</vt:i4>
      </vt:variant>
    </vt:vector>
  </HeadingPairs>
  <TitlesOfParts>
    <vt:vector size="84" baseType="lpstr">
      <vt:lpstr>Arial</vt:lpstr>
      <vt:lpstr>Calibri</vt:lpstr>
      <vt:lpstr>Calibri Light</vt:lpstr>
      <vt:lpstr>Chiller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Carlos Manuel Freitas</dc:creator>
  <cp:lastModifiedBy>Carlos Manuel Freitas</cp:lastModifiedBy>
  <cp:revision>115</cp:revision>
  <dcterms:created xsi:type="dcterms:W3CDTF">2022-11-16T08:32:38Z</dcterms:created>
  <dcterms:modified xsi:type="dcterms:W3CDTF">2023-11-28T13:43:41Z</dcterms:modified>
</cp:coreProperties>
</file>